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9" r:id="rId8"/>
    <p:sldId id="271" r:id="rId9"/>
    <p:sldId id="270" r:id="rId10"/>
    <p:sldId id="267" r:id="rId11"/>
    <p:sldId id="272" r:id="rId12"/>
    <p:sldId id="268" r:id="rId13"/>
    <p:sldId id="275" r:id="rId14"/>
    <p:sldId id="262" r:id="rId15"/>
    <p:sldId id="274" r:id="rId16"/>
    <p:sldId id="263" r:id="rId17"/>
    <p:sldId id="273" r:id="rId18"/>
    <p:sldId id="264" r:id="rId19"/>
    <p:sldId id="276" r:id="rId20"/>
    <p:sldId id="265" r:id="rId21"/>
    <p:sldId id="277" r:id="rId22"/>
    <p:sldId id="278" r:id="rId23"/>
    <p:sldId id="279" r:id="rId24"/>
    <p:sldId id="280" r:id="rId25"/>
    <p:sldId id="281" r:id="rId2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BCA337D1-D56C-4F66-8B21-1B6648B837C7}">
          <p14:sldIdLst>
            <p14:sldId id="256"/>
            <p14:sldId id="257"/>
            <p14:sldId id="258"/>
            <p14:sldId id="259"/>
            <p14:sldId id="260"/>
            <p14:sldId id="261"/>
            <p14:sldId id="269"/>
          </p14:sldIdLst>
        </p14:section>
        <p14:section name="Section sans titre" id="{FE424737-E4AA-4CB0-A9A9-A54A328F3F8A}">
          <p14:sldIdLst>
            <p14:sldId id="271"/>
            <p14:sldId id="270"/>
            <p14:sldId id="267"/>
            <p14:sldId id="272"/>
            <p14:sldId id="268"/>
            <p14:sldId id="275"/>
            <p14:sldId id="262"/>
            <p14:sldId id="274"/>
            <p14:sldId id="263"/>
            <p14:sldId id="273"/>
            <p14:sldId id="264"/>
            <p14:sldId id="276"/>
            <p14:sldId id="265"/>
            <p14:sldId id="277"/>
            <p14:sldId id="278"/>
            <p14:sldId id="279"/>
            <p14:sldId id="280"/>
            <p14:sldId id="28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28" autoAdjust="0"/>
    <p:restoredTop sz="94660"/>
  </p:normalViewPr>
  <p:slideViewPr>
    <p:cSldViewPr snapToGrid="0">
      <p:cViewPr varScale="1">
        <p:scale>
          <a:sx n="74" d="100"/>
          <a:sy n="74" d="100"/>
        </p:scale>
        <p:origin x="79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024DA4-A267-E570-F80B-DD758060B0D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3B99C41-80EE-9B7F-2A83-39F0F6CC2E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BB6FEAE-046F-702E-12DF-656D340A482D}"/>
              </a:ext>
            </a:extLst>
          </p:cNvPr>
          <p:cNvSpPr>
            <a:spLocks noGrp="1"/>
          </p:cNvSpPr>
          <p:nvPr>
            <p:ph type="dt" sz="half" idx="10"/>
          </p:nvPr>
        </p:nvSpPr>
        <p:spPr/>
        <p:txBody>
          <a:bodyPr/>
          <a:lstStyle/>
          <a:p>
            <a:fld id="{42D59762-0675-49C6-8BFC-04A5FE8D302E}" type="datetimeFigureOut">
              <a:rPr lang="fr-FR" smtClean="0"/>
              <a:t>05/01/2025</a:t>
            </a:fld>
            <a:endParaRPr lang="fr-FR"/>
          </a:p>
        </p:txBody>
      </p:sp>
      <p:sp>
        <p:nvSpPr>
          <p:cNvPr id="5" name="Espace réservé du pied de page 4">
            <a:extLst>
              <a:ext uri="{FF2B5EF4-FFF2-40B4-BE49-F238E27FC236}">
                <a16:creationId xmlns:a16="http://schemas.microsoft.com/office/drawing/2014/main" id="{4664989C-0FFD-66BA-35D9-24C1C4E84B8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E9A3FFC-C284-F0CD-790A-B1A37C66E172}"/>
              </a:ext>
            </a:extLst>
          </p:cNvPr>
          <p:cNvSpPr>
            <a:spLocks noGrp="1"/>
          </p:cNvSpPr>
          <p:nvPr>
            <p:ph type="sldNum" sz="quarter" idx="12"/>
          </p:nvPr>
        </p:nvSpPr>
        <p:spPr/>
        <p:txBody>
          <a:bodyPr/>
          <a:lstStyle/>
          <a:p>
            <a:fld id="{76581AC9-AB34-48CE-8659-8275815B82AD}" type="slidenum">
              <a:rPr lang="fr-FR" smtClean="0"/>
              <a:t>‹N°›</a:t>
            </a:fld>
            <a:endParaRPr lang="fr-FR"/>
          </a:p>
        </p:txBody>
      </p:sp>
    </p:spTree>
    <p:extLst>
      <p:ext uri="{BB962C8B-B14F-4D97-AF65-F5344CB8AC3E}">
        <p14:creationId xmlns:p14="http://schemas.microsoft.com/office/powerpoint/2010/main" val="2138835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4AE4EE-4D42-3919-344D-1207DA156C3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06F9CB3-BC84-5122-A12C-6238AA22C07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B19A339-90BB-1FC5-69F2-0A8983AB120B}"/>
              </a:ext>
            </a:extLst>
          </p:cNvPr>
          <p:cNvSpPr>
            <a:spLocks noGrp="1"/>
          </p:cNvSpPr>
          <p:nvPr>
            <p:ph type="dt" sz="half" idx="10"/>
          </p:nvPr>
        </p:nvSpPr>
        <p:spPr/>
        <p:txBody>
          <a:bodyPr/>
          <a:lstStyle/>
          <a:p>
            <a:fld id="{42D59762-0675-49C6-8BFC-04A5FE8D302E}" type="datetimeFigureOut">
              <a:rPr lang="fr-FR" smtClean="0"/>
              <a:t>05/01/2025</a:t>
            </a:fld>
            <a:endParaRPr lang="fr-FR"/>
          </a:p>
        </p:txBody>
      </p:sp>
      <p:sp>
        <p:nvSpPr>
          <p:cNvPr id="5" name="Espace réservé du pied de page 4">
            <a:extLst>
              <a:ext uri="{FF2B5EF4-FFF2-40B4-BE49-F238E27FC236}">
                <a16:creationId xmlns:a16="http://schemas.microsoft.com/office/drawing/2014/main" id="{58C041F0-9CF6-B203-F736-174335AF7B9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CC44ABE-210C-0172-DCBC-F29665FCB1A2}"/>
              </a:ext>
            </a:extLst>
          </p:cNvPr>
          <p:cNvSpPr>
            <a:spLocks noGrp="1"/>
          </p:cNvSpPr>
          <p:nvPr>
            <p:ph type="sldNum" sz="quarter" idx="12"/>
          </p:nvPr>
        </p:nvSpPr>
        <p:spPr/>
        <p:txBody>
          <a:bodyPr/>
          <a:lstStyle/>
          <a:p>
            <a:fld id="{76581AC9-AB34-48CE-8659-8275815B82AD}" type="slidenum">
              <a:rPr lang="fr-FR" smtClean="0"/>
              <a:t>‹N°›</a:t>
            </a:fld>
            <a:endParaRPr lang="fr-FR"/>
          </a:p>
        </p:txBody>
      </p:sp>
    </p:spTree>
    <p:extLst>
      <p:ext uri="{BB962C8B-B14F-4D97-AF65-F5344CB8AC3E}">
        <p14:creationId xmlns:p14="http://schemas.microsoft.com/office/powerpoint/2010/main" val="969096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32CF72-9747-C0B3-0C35-2FA00B301FA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DDA8314-98E8-9006-8697-D3A588331DC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9A9A3B1-9CFC-CF49-0426-95DCC6455A71}"/>
              </a:ext>
            </a:extLst>
          </p:cNvPr>
          <p:cNvSpPr>
            <a:spLocks noGrp="1"/>
          </p:cNvSpPr>
          <p:nvPr>
            <p:ph type="dt" sz="half" idx="10"/>
          </p:nvPr>
        </p:nvSpPr>
        <p:spPr/>
        <p:txBody>
          <a:bodyPr/>
          <a:lstStyle/>
          <a:p>
            <a:fld id="{42D59762-0675-49C6-8BFC-04A5FE8D302E}" type="datetimeFigureOut">
              <a:rPr lang="fr-FR" smtClean="0"/>
              <a:t>05/01/2025</a:t>
            </a:fld>
            <a:endParaRPr lang="fr-FR"/>
          </a:p>
        </p:txBody>
      </p:sp>
      <p:sp>
        <p:nvSpPr>
          <p:cNvPr id="5" name="Espace réservé du pied de page 4">
            <a:extLst>
              <a:ext uri="{FF2B5EF4-FFF2-40B4-BE49-F238E27FC236}">
                <a16:creationId xmlns:a16="http://schemas.microsoft.com/office/drawing/2014/main" id="{03F97A07-92ED-4904-9863-A8D3211F22B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7D30871-E4C5-1ABE-0E13-DABA24E9E206}"/>
              </a:ext>
            </a:extLst>
          </p:cNvPr>
          <p:cNvSpPr>
            <a:spLocks noGrp="1"/>
          </p:cNvSpPr>
          <p:nvPr>
            <p:ph type="sldNum" sz="quarter" idx="12"/>
          </p:nvPr>
        </p:nvSpPr>
        <p:spPr/>
        <p:txBody>
          <a:bodyPr/>
          <a:lstStyle/>
          <a:p>
            <a:fld id="{76581AC9-AB34-48CE-8659-8275815B82AD}" type="slidenum">
              <a:rPr lang="fr-FR" smtClean="0"/>
              <a:t>‹N°›</a:t>
            </a:fld>
            <a:endParaRPr lang="fr-FR"/>
          </a:p>
        </p:txBody>
      </p:sp>
    </p:spTree>
    <p:extLst>
      <p:ext uri="{BB962C8B-B14F-4D97-AF65-F5344CB8AC3E}">
        <p14:creationId xmlns:p14="http://schemas.microsoft.com/office/powerpoint/2010/main" val="358302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2F2113-11F3-5445-5872-76D903EFCFF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207888F-D668-7227-795F-E9BA7AF532C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6A40EB6-E30E-8F44-5B3A-9AC8216EB04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5AC4A58-B0B1-7D3B-AEA8-BE04E2DC9639}"/>
              </a:ext>
            </a:extLst>
          </p:cNvPr>
          <p:cNvSpPr>
            <a:spLocks noGrp="1"/>
          </p:cNvSpPr>
          <p:nvPr>
            <p:ph type="dt" sz="half" idx="10"/>
          </p:nvPr>
        </p:nvSpPr>
        <p:spPr/>
        <p:txBody>
          <a:bodyPr/>
          <a:lstStyle/>
          <a:p>
            <a:fld id="{42D59762-0675-49C6-8BFC-04A5FE8D302E}" type="datetimeFigureOut">
              <a:rPr lang="fr-FR" smtClean="0"/>
              <a:t>05/01/2025</a:t>
            </a:fld>
            <a:endParaRPr lang="fr-FR"/>
          </a:p>
        </p:txBody>
      </p:sp>
      <p:sp>
        <p:nvSpPr>
          <p:cNvPr id="6" name="Espace réservé du pied de page 5">
            <a:extLst>
              <a:ext uri="{FF2B5EF4-FFF2-40B4-BE49-F238E27FC236}">
                <a16:creationId xmlns:a16="http://schemas.microsoft.com/office/drawing/2014/main" id="{E72E4EA3-38D0-BED5-CC79-869C4C0DCFF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EA7131F-2D59-7B67-F688-2BEB543F7D25}"/>
              </a:ext>
            </a:extLst>
          </p:cNvPr>
          <p:cNvSpPr>
            <a:spLocks noGrp="1"/>
          </p:cNvSpPr>
          <p:nvPr>
            <p:ph type="sldNum" sz="quarter" idx="12"/>
          </p:nvPr>
        </p:nvSpPr>
        <p:spPr/>
        <p:txBody>
          <a:bodyPr/>
          <a:lstStyle/>
          <a:p>
            <a:fld id="{76581AC9-AB34-48CE-8659-8275815B82AD}" type="slidenum">
              <a:rPr lang="fr-FR" smtClean="0"/>
              <a:t>‹N°›</a:t>
            </a:fld>
            <a:endParaRPr lang="fr-FR"/>
          </a:p>
        </p:txBody>
      </p:sp>
    </p:spTree>
    <p:extLst>
      <p:ext uri="{BB962C8B-B14F-4D97-AF65-F5344CB8AC3E}">
        <p14:creationId xmlns:p14="http://schemas.microsoft.com/office/powerpoint/2010/main" val="4243913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70277B-2023-A0F4-D84C-1B0258E9BE21}"/>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A84F68A-778A-BC6C-E198-922AC3821F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619E71D-A16E-90AC-A004-B89E2FD647B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C6F0A82-4DA4-66D5-7F2B-E3619EC5CF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AA7EC45-81DC-A095-F601-4BC7BF983E6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B8587B0-7E91-4B69-0880-4E2AC736A36C}"/>
              </a:ext>
            </a:extLst>
          </p:cNvPr>
          <p:cNvSpPr>
            <a:spLocks noGrp="1"/>
          </p:cNvSpPr>
          <p:nvPr>
            <p:ph type="dt" sz="half" idx="10"/>
          </p:nvPr>
        </p:nvSpPr>
        <p:spPr/>
        <p:txBody>
          <a:bodyPr/>
          <a:lstStyle/>
          <a:p>
            <a:fld id="{42D59762-0675-49C6-8BFC-04A5FE8D302E}" type="datetimeFigureOut">
              <a:rPr lang="fr-FR" smtClean="0"/>
              <a:t>05/01/2025</a:t>
            </a:fld>
            <a:endParaRPr lang="fr-FR"/>
          </a:p>
        </p:txBody>
      </p:sp>
      <p:sp>
        <p:nvSpPr>
          <p:cNvPr id="8" name="Espace réservé du pied de page 7">
            <a:extLst>
              <a:ext uri="{FF2B5EF4-FFF2-40B4-BE49-F238E27FC236}">
                <a16:creationId xmlns:a16="http://schemas.microsoft.com/office/drawing/2014/main" id="{6E131941-AEBD-1C2E-06E6-2675CA562F9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32E19C81-FF94-8E25-AEBC-B07FACFA9931}"/>
              </a:ext>
            </a:extLst>
          </p:cNvPr>
          <p:cNvSpPr>
            <a:spLocks noGrp="1"/>
          </p:cNvSpPr>
          <p:nvPr>
            <p:ph type="sldNum" sz="quarter" idx="12"/>
          </p:nvPr>
        </p:nvSpPr>
        <p:spPr/>
        <p:txBody>
          <a:bodyPr/>
          <a:lstStyle/>
          <a:p>
            <a:fld id="{76581AC9-AB34-48CE-8659-8275815B82AD}" type="slidenum">
              <a:rPr lang="fr-FR" smtClean="0"/>
              <a:t>‹N°›</a:t>
            </a:fld>
            <a:endParaRPr lang="fr-FR"/>
          </a:p>
        </p:txBody>
      </p:sp>
    </p:spTree>
    <p:extLst>
      <p:ext uri="{BB962C8B-B14F-4D97-AF65-F5344CB8AC3E}">
        <p14:creationId xmlns:p14="http://schemas.microsoft.com/office/powerpoint/2010/main" val="1964863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348005-DAAE-F15C-201B-8F9575458BEE}"/>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3A19392-255F-0E8F-0B64-E3335E3FFFD9}"/>
              </a:ext>
            </a:extLst>
          </p:cNvPr>
          <p:cNvSpPr>
            <a:spLocks noGrp="1"/>
          </p:cNvSpPr>
          <p:nvPr>
            <p:ph type="dt" sz="half" idx="10"/>
          </p:nvPr>
        </p:nvSpPr>
        <p:spPr/>
        <p:txBody>
          <a:bodyPr/>
          <a:lstStyle/>
          <a:p>
            <a:fld id="{42D59762-0675-49C6-8BFC-04A5FE8D302E}" type="datetimeFigureOut">
              <a:rPr lang="fr-FR" smtClean="0"/>
              <a:t>05/01/2025</a:t>
            </a:fld>
            <a:endParaRPr lang="fr-FR"/>
          </a:p>
        </p:txBody>
      </p:sp>
      <p:sp>
        <p:nvSpPr>
          <p:cNvPr id="4" name="Espace réservé du pied de page 3">
            <a:extLst>
              <a:ext uri="{FF2B5EF4-FFF2-40B4-BE49-F238E27FC236}">
                <a16:creationId xmlns:a16="http://schemas.microsoft.com/office/drawing/2014/main" id="{ED851369-6047-C1AB-D357-28C879F1DEBE}"/>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C9D0A45-DF39-5159-279A-85C2EFFCF1D4}"/>
              </a:ext>
            </a:extLst>
          </p:cNvPr>
          <p:cNvSpPr>
            <a:spLocks noGrp="1"/>
          </p:cNvSpPr>
          <p:nvPr>
            <p:ph type="sldNum" sz="quarter" idx="12"/>
          </p:nvPr>
        </p:nvSpPr>
        <p:spPr/>
        <p:txBody>
          <a:bodyPr/>
          <a:lstStyle/>
          <a:p>
            <a:fld id="{76581AC9-AB34-48CE-8659-8275815B82AD}" type="slidenum">
              <a:rPr lang="fr-FR" smtClean="0"/>
              <a:t>‹N°›</a:t>
            </a:fld>
            <a:endParaRPr lang="fr-FR"/>
          </a:p>
        </p:txBody>
      </p:sp>
    </p:spTree>
    <p:extLst>
      <p:ext uri="{BB962C8B-B14F-4D97-AF65-F5344CB8AC3E}">
        <p14:creationId xmlns:p14="http://schemas.microsoft.com/office/powerpoint/2010/main" val="3024574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99EA466-781C-3DD1-6EDF-5F11D00E45CF}"/>
              </a:ext>
            </a:extLst>
          </p:cNvPr>
          <p:cNvSpPr>
            <a:spLocks noGrp="1"/>
          </p:cNvSpPr>
          <p:nvPr>
            <p:ph type="dt" sz="half" idx="10"/>
          </p:nvPr>
        </p:nvSpPr>
        <p:spPr/>
        <p:txBody>
          <a:bodyPr/>
          <a:lstStyle/>
          <a:p>
            <a:fld id="{42D59762-0675-49C6-8BFC-04A5FE8D302E}" type="datetimeFigureOut">
              <a:rPr lang="fr-FR" smtClean="0"/>
              <a:t>05/01/2025</a:t>
            </a:fld>
            <a:endParaRPr lang="fr-FR"/>
          </a:p>
        </p:txBody>
      </p:sp>
      <p:sp>
        <p:nvSpPr>
          <p:cNvPr id="3" name="Espace réservé du pied de page 2">
            <a:extLst>
              <a:ext uri="{FF2B5EF4-FFF2-40B4-BE49-F238E27FC236}">
                <a16:creationId xmlns:a16="http://schemas.microsoft.com/office/drawing/2014/main" id="{9063770E-24C5-AED1-3219-C38F8C24B2D6}"/>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CD285EE-071F-F08C-E0C3-7214475B162D}"/>
              </a:ext>
            </a:extLst>
          </p:cNvPr>
          <p:cNvSpPr>
            <a:spLocks noGrp="1"/>
          </p:cNvSpPr>
          <p:nvPr>
            <p:ph type="sldNum" sz="quarter" idx="12"/>
          </p:nvPr>
        </p:nvSpPr>
        <p:spPr/>
        <p:txBody>
          <a:bodyPr/>
          <a:lstStyle/>
          <a:p>
            <a:fld id="{76581AC9-AB34-48CE-8659-8275815B82AD}" type="slidenum">
              <a:rPr lang="fr-FR" smtClean="0"/>
              <a:t>‹N°›</a:t>
            </a:fld>
            <a:endParaRPr lang="fr-FR"/>
          </a:p>
        </p:txBody>
      </p:sp>
    </p:spTree>
    <p:extLst>
      <p:ext uri="{BB962C8B-B14F-4D97-AF65-F5344CB8AC3E}">
        <p14:creationId xmlns:p14="http://schemas.microsoft.com/office/powerpoint/2010/main" val="1834382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264C0B-8A30-A9DB-17F0-C710639C7F0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8882E67-0F40-E042-A372-3F6C526154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7F84168-7AB4-363E-410C-FA400C9958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A800B9D-AFF1-5985-CBF7-2AA58DF929C4}"/>
              </a:ext>
            </a:extLst>
          </p:cNvPr>
          <p:cNvSpPr>
            <a:spLocks noGrp="1"/>
          </p:cNvSpPr>
          <p:nvPr>
            <p:ph type="dt" sz="half" idx="10"/>
          </p:nvPr>
        </p:nvSpPr>
        <p:spPr/>
        <p:txBody>
          <a:bodyPr/>
          <a:lstStyle/>
          <a:p>
            <a:fld id="{42D59762-0675-49C6-8BFC-04A5FE8D302E}" type="datetimeFigureOut">
              <a:rPr lang="fr-FR" smtClean="0"/>
              <a:t>05/01/2025</a:t>
            </a:fld>
            <a:endParaRPr lang="fr-FR"/>
          </a:p>
        </p:txBody>
      </p:sp>
      <p:sp>
        <p:nvSpPr>
          <p:cNvPr id="6" name="Espace réservé du pied de page 5">
            <a:extLst>
              <a:ext uri="{FF2B5EF4-FFF2-40B4-BE49-F238E27FC236}">
                <a16:creationId xmlns:a16="http://schemas.microsoft.com/office/drawing/2014/main" id="{7F5F3B8F-3BEA-FACE-0154-895A7B5D5CB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C37D8C2-89F7-A62C-B897-2F5A2478229E}"/>
              </a:ext>
            </a:extLst>
          </p:cNvPr>
          <p:cNvSpPr>
            <a:spLocks noGrp="1"/>
          </p:cNvSpPr>
          <p:nvPr>
            <p:ph type="sldNum" sz="quarter" idx="12"/>
          </p:nvPr>
        </p:nvSpPr>
        <p:spPr/>
        <p:txBody>
          <a:bodyPr/>
          <a:lstStyle/>
          <a:p>
            <a:fld id="{76581AC9-AB34-48CE-8659-8275815B82AD}" type="slidenum">
              <a:rPr lang="fr-FR" smtClean="0"/>
              <a:t>‹N°›</a:t>
            </a:fld>
            <a:endParaRPr lang="fr-FR"/>
          </a:p>
        </p:txBody>
      </p:sp>
    </p:spTree>
    <p:extLst>
      <p:ext uri="{BB962C8B-B14F-4D97-AF65-F5344CB8AC3E}">
        <p14:creationId xmlns:p14="http://schemas.microsoft.com/office/powerpoint/2010/main" val="3503845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128084-2FE9-E9E6-EB8E-150428EF786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3B3F20C-90BE-ED03-D821-305048517F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90659306-8AF8-FBE7-11D4-C56FD5EA80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23DC402-8306-DB03-C786-3467C3F30C5D}"/>
              </a:ext>
            </a:extLst>
          </p:cNvPr>
          <p:cNvSpPr>
            <a:spLocks noGrp="1"/>
          </p:cNvSpPr>
          <p:nvPr>
            <p:ph type="dt" sz="half" idx="10"/>
          </p:nvPr>
        </p:nvSpPr>
        <p:spPr/>
        <p:txBody>
          <a:bodyPr/>
          <a:lstStyle/>
          <a:p>
            <a:fld id="{42D59762-0675-49C6-8BFC-04A5FE8D302E}" type="datetimeFigureOut">
              <a:rPr lang="fr-FR" smtClean="0"/>
              <a:t>05/01/2025</a:t>
            </a:fld>
            <a:endParaRPr lang="fr-FR"/>
          </a:p>
        </p:txBody>
      </p:sp>
      <p:sp>
        <p:nvSpPr>
          <p:cNvPr id="6" name="Espace réservé du pied de page 5">
            <a:extLst>
              <a:ext uri="{FF2B5EF4-FFF2-40B4-BE49-F238E27FC236}">
                <a16:creationId xmlns:a16="http://schemas.microsoft.com/office/drawing/2014/main" id="{01E6C6EC-3AFE-19D7-8350-D6B486DFA21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56EF8C0-D62C-A849-4CA3-BD901FB40EC2}"/>
              </a:ext>
            </a:extLst>
          </p:cNvPr>
          <p:cNvSpPr>
            <a:spLocks noGrp="1"/>
          </p:cNvSpPr>
          <p:nvPr>
            <p:ph type="sldNum" sz="quarter" idx="12"/>
          </p:nvPr>
        </p:nvSpPr>
        <p:spPr/>
        <p:txBody>
          <a:bodyPr/>
          <a:lstStyle/>
          <a:p>
            <a:fld id="{76581AC9-AB34-48CE-8659-8275815B82AD}" type="slidenum">
              <a:rPr lang="fr-FR" smtClean="0"/>
              <a:t>‹N°›</a:t>
            </a:fld>
            <a:endParaRPr lang="fr-FR"/>
          </a:p>
        </p:txBody>
      </p:sp>
    </p:spTree>
    <p:extLst>
      <p:ext uri="{BB962C8B-B14F-4D97-AF65-F5344CB8AC3E}">
        <p14:creationId xmlns:p14="http://schemas.microsoft.com/office/powerpoint/2010/main" val="799955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49EA17-8065-1BF2-2C90-367416B9D87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31673CB-E599-9ED4-78F5-E6E84A9C395B}"/>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23E37DE-2AF3-BAA5-A90F-8F4755C259FB}"/>
              </a:ext>
            </a:extLst>
          </p:cNvPr>
          <p:cNvSpPr>
            <a:spLocks noGrp="1"/>
          </p:cNvSpPr>
          <p:nvPr>
            <p:ph type="dt" sz="half" idx="10"/>
          </p:nvPr>
        </p:nvSpPr>
        <p:spPr/>
        <p:txBody>
          <a:bodyPr/>
          <a:lstStyle/>
          <a:p>
            <a:fld id="{42D59762-0675-49C6-8BFC-04A5FE8D302E}" type="datetimeFigureOut">
              <a:rPr lang="fr-FR" smtClean="0"/>
              <a:t>05/01/2025</a:t>
            </a:fld>
            <a:endParaRPr lang="fr-FR"/>
          </a:p>
        </p:txBody>
      </p:sp>
      <p:sp>
        <p:nvSpPr>
          <p:cNvPr id="5" name="Espace réservé du pied de page 4">
            <a:extLst>
              <a:ext uri="{FF2B5EF4-FFF2-40B4-BE49-F238E27FC236}">
                <a16:creationId xmlns:a16="http://schemas.microsoft.com/office/drawing/2014/main" id="{5F48AC7E-FF5A-35C5-FC1F-3CE8EFB5A50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6662B72-088E-E58D-D50C-B2AA4C1DA94A}"/>
              </a:ext>
            </a:extLst>
          </p:cNvPr>
          <p:cNvSpPr>
            <a:spLocks noGrp="1"/>
          </p:cNvSpPr>
          <p:nvPr>
            <p:ph type="sldNum" sz="quarter" idx="12"/>
          </p:nvPr>
        </p:nvSpPr>
        <p:spPr/>
        <p:txBody>
          <a:bodyPr/>
          <a:lstStyle/>
          <a:p>
            <a:fld id="{76581AC9-AB34-48CE-8659-8275815B82AD}" type="slidenum">
              <a:rPr lang="fr-FR" smtClean="0"/>
              <a:t>‹N°›</a:t>
            </a:fld>
            <a:endParaRPr lang="fr-FR"/>
          </a:p>
        </p:txBody>
      </p:sp>
    </p:spTree>
    <p:extLst>
      <p:ext uri="{BB962C8B-B14F-4D97-AF65-F5344CB8AC3E}">
        <p14:creationId xmlns:p14="http://schemas.microsoft.com/office/powerpoint/2010/main" val="529608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0A74E67-4B1D-3B1F-6548-2D38D872492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BC1B20C-EEC0-AEE4-B600-1EA0B25CA0A7}"/>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C511DAF-3135-2989-8422-B2261F8E5CBD}"/>
              </a:ext>
            </a:extLst>
          </p:cNvPr>
          <p:cNvSpPr>
            <a:spLocks noGrp="1"/>
          </p:cNvSpPr>
          <p:nvPr>
            <p:ph type="dt" sz="half" idx="10"/>
          </p:nvPr>
        </p:nvSpPr>
        <p:spPr/>
        <p:txBody>
          <a:bodyPr/>
          <a:lstStyle/>
          <a:p>
            <a:fld id="{42D59762-0675-49C6-8BFC-04A5FE8D302E}" type="datetimeFigureOut">
              <a:rPr lang="fr-FR" smtClean="0"/>
              <a:t>05/01/2025</a:t>
            </a:fld>
            <a:endParaRPr lang="fr-FR"/>
          </a:p>
        </p:txBody>
      </p:sp>
      <p:sp>
        <p:nvSpPr>
          <p:cNvPr id="5" name="Espace réservé du pied de page 4">
            <a:extLst>
              <a:ext uri="{FF2B5EF4-FFF2-40B4-BE49-F238E27FC236}">
                <a16:creationId xmlns:a16="http://schemas.microsoft.com/office/drawing/2014/main" id="{D634E7A9-D831-875A-649E-39847850DC2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15A2291-CF08-A525-4F90-C83047E8EEB8}"/>
              </a:ext>
            </a:extLst>
          </p:cNvPr>
          <p:cNvSpPr>
            <a:spLocks noGrp="1"/>
          </p:cNvSpPr>
          <p:nvPr>
            <p:ph type="sldNum" sz="quarter" idx="12"/>
          </p:nvPr>
        </p:nvSpPr>
        <p:spPr/>
        <p:txBody>
          <a:bodyPr/>
          <a:lstStyle/>
          <a:p>
            <a:fld id="{76581AC9-AB34-48CE-8659-8275815B82AD}" type="slidenum">
              <a:rPr lang="fr-FR" smtClean="0"/>
              <a:t>‹N°›</a:t>
            </a:fld>
            <a:endParaRPr lang="fr-FR"/>
          </a:p>
        </p:txBody>
      </p:sp>
    </p:spTree>
    <p:extLst>
      <p:ext uri="{BB962C8B-B14F-4D97-AF65-F5344CB8AC3E}">
        <p14:creationId xmlns:p14="http://schemas.microsoft.com/office/powerpoint/2010/main" val="1883591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3480BF7-7B2E-D81C-F4A7-AF7E27A298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DFC0DA5-472F-1476-2EC3-C43387B1A2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95BE948-435E-917F-2B1F-32587264D0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D59762-0675-49C6-8BFC-04A5FE8D302E}" type="datetimeFigureOut">
              <a:rPr lang="fr-FR" smtClean="0"/>
              <a:t>05/01/2025</a:t>
            </a:fld>
            <a:endParaRPr lang="fr-FR"/>
          </a:p>
        </p:txBody>
      </p:sp>
      <p:sp>
        <p:nvSpPr>
          <p:cNvPr id="5" name="Espace réservé du pied de page 4">
            <a:extLst>
              <a:ext uri="{FF2B5EF4-FFF2-40B4-BE49-F238E27FC236}">
                <a16:creationId xmlns:a16="http://schemas.microsoft.com/office/drawing/2014/main" id="{7B4DB687-47FA-2310-59EA-184D471B1E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4BC1E9D1-782A-F364-3BDC-316116A0CD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581AC9-AB34-48CE-8659-8275815B82AD}" type="slidenum">
              <a:rPr lang="fr-FR" smtClean="0"/>
              <a:t>‹N°›</a:t>
            </a:fld>
            <a:endParaRPr lang="fr-FR"/>
          </a:p>
        </p:txBody>
      </p:sp>
    </p:spTree>
    <p:extLst>
      <p:ext uri="{BB962C8B-B14F-4D97-AF65-F5344CB8AC3E}">
        <p14:creationId xmlns:p14="http://schemas.microsoft.com/office/powerpoint/2010/main" val="6691875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95782B-474A-6839-EBCF-56EEB2D85A47}"/>
              </a:ext>
            </a:extLst>
          </p:cNvPr>
          <p:cNvSpPr>
            <a:spLocks noGrp="1"/>
          </p:cNvSpPr>
          <p:nvPr>
            <p:ph type="ctrTitle"/>
          </p:nvPr>
        </p:nvSpPr>
        <p:spPr/>
        <p:txBody>
          <a:bodyPr/>
          <a:lstStyle/>
          <a:p>
            <a:br>
              <a:rPr lang="fr-FR" sz="1800" b="0" i="0" u="none" strike="noStrike" baseline="0" dirty="0">
                <a:solidFill>
                  <a:srgbClr val="000000"/>
                </a:solidFill>
                <a:latin typeface="Times New Roman" panose="02020603050405020304" pitchFamily="18" charset="0"/>
              </a:rPr>
            </a:br>
            <a:r>
              <a:rPr lang="fr-FR" sz="1800" b="0" i="0" u="none" strike="noStrike" baseline="0" dirty="0">
                <a:solidFill>
                  <a:srgbClr val="000000"/>
                </a:solidFill>
                <a:latin typeface="Times New Roman" panose="02020603050405020304" pitchFamily="18" charset="0"/>
              </a:rPr>
              <a:t> </a:t>
            </a:r>
            <a:r>
              <a:rPr lang="fr-FR" sz="4800" b="1" i="0" u="none" strike="noStrike" baseline="0" dirty="0">
                <a:solidFill>
                  <a:srgbClr val="FF0000"/>
                </a:solidFill>
                <a:latin typeface="Times New Roman" panose="02020603050405020304" pitchFamily="18" charset="0"/>
              </a:rPr>
              <a:t>Système de Détection d'Intrusion (IDS) </a:t>
            </a:r>
            <a:endParaRPr lang="fr-FR" sz="4800" b="1" dirty="0">
              <a:solidFill>
                <a:srgbClr val="FF0000"/>
              </a:solidFill>
            </a:endParaRPr>
          </a:p>
        </p:txBody>
      </p:sp>
      <p:sp>
        <p:nvSpPr>
          <p:cNvPr id="3" name="Sous-titre 2">
            <a:extLst>
              <a:ext uri="{FF2B5EF4-FFF2-40B4-BE49-F238E27FC236}">
                <a16:creationId xmlns:a16="http://schemas.microsoft.com/office/drawing/2014/main" id="{6A5FF7CD-4562-784E-8F9B-1C4827C01A30}"/>
              </a:ext>
            </a:extLst>
          </p:cNvPr>
          <p:cNvSpPr>
            <a:spLocks noGrp="1"/>
          </p:cNvSpPr>
          <p:nvPr>
            <p:ph type="subTitle" idx="1"/>
          </p:nvPr>
        </p:nvSpPr>
        <p:spPr/>
        <p:txBody>
          <a:bodyPr/>
          <a:lstStyle/>
          <a:p>
            <a:pPr algn="l"/>
            <a:r>
              <a:rPr lang="es-ES" dirty="0" err="1">
                <a:solidFill>
                  <a:srgbClr val="0070C0"/>
                </a:solidFill>
              </a:rPr>
              <a:t>Realise</a:t>
            </a:r>
            <a:r>
              <a:rPr lang="es-ES" dirty="0">
                <a:solidFill>
                  <a:srgbClr val="0070C0"/>
                </a:solidFill>
              </a:rPr>
              <a:t> par </a:t>
            </a:r>
            <a:r>
              <a:rPr lang="es-ES" dirty="0"/>
              <a:t>: Chater Ahmed</a:t>
            </a:r>
          </a:p>
          <a:p>
            <a:pPr algn="l"/>
            <a:r>
              <a:rPr lang="es-ES" dirty="0"/>
              <a:t>	          David </a:t>
            </a:r>
            <a:r>
              <a:rPr lang="es-ES" dirty="0" err="1"/>
              <a:t>Daouda</a:t>
            </a:r>
            <a:r>
              <a:rPr lang="es-ES" dirty="0"/>
              <a:t> </a:t>
            </a:r>
            <a:r>
              <a:rPr lang="es-ES" dirty="0" err="1"/>
              <a:t>Coulibaly</a:t>
            </a:r>
            <a:endParaRPr lang="fr-FR" dirty="0"/>
          </a:p>
        </p:txBody>
      </p:sp>
    </p:spTree>
    <p:extLst>
      <p:ext uri="{BB962C8B-B14F-4D97-AF65-F5344CB8AC3E}">
        <p14:creationId xmlns:p14="http://schemas.microsoft.com/office/powerpoint/2010/main" val="2496398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483B39-CF5C-C629-9D38-7728DB3AA41A}"/>
              </a:ext>
            </a:extLst>
          </p:cNvPr>
          <p:cNvSpPr>
            <a:spLocks noGrp="1"/>
          </p:cNvSpPr>
          <p:nvPr>
            <p:ph type="title"/>
          </p:nvPr>
        </p:nvSpPr>
        <p:spPr/>
        <p:txBody>
          <a:bodyPr>
            <a:normAutofit/>
          </a:bodyPr>
          <a:lstStyle/>
          <a:p>
            <a:br>
              <a:rPr lang="fr-FR" b="0" i="0" u="none" strike="noStrike" baseline="0" dirty="0">
                <a:solidFill>
                  <a:srgbClr val="000000"/>
                </a:solidFill>
                <a:latin typeface="Times New Roman" panose="02020603050405020304" pitchFamily="18" charset="0"/>
              </a:rPr>
            </a:br>
            <a:r>
              <a:rPr lang="fr-FR" b="0" i="0" u="none" strike="noStrike" baseline="0" dirty="0">
                <a:solidFill>
                  <a:srgbClr val="000000"/>
                </a:solidFill>
                <a:latin typeface="Times New Roman" panose="02020603050405020304" pitchFamily="18" charset="0"/>
              </a:rPr>
              <a:t> </a:t>
            </a:r>
            <a:r>
              <a:rPr lang="fr-FR" b="1" i="0" u="none" strike="noStrike" baseline="0" dirty="0">
                <a:solidFill>
                  <a:srgbClr val="000000"/>
                </a:solidFill>
                <a:latin typeface="Times New Roman" panose="02020603050405020304" pitchFamily="18" charset="0"/>
              </a:rPr>
              <a:t>Introduction :</a:t>
            </a:r>
            <a:endParaRPr lang="fr-FR" dirty="0"/>
          </a:p>
        </p:txBody>
      </p:sp>
      <p:sp>
        <p:nvSpPr>
          <p:cNvPr id="3" name="Espace réservé du contenu 2">
            <a:extLst>
              <a:ext uri="{FF2B5EF4-FFF2-40B4-BE49-F238E27FC236}">
                <a16:creationId xmlns:a16="http://schemas.microsoft.com/office/drawing/2014/main" id="{AC8B3863-1226-B086-33AF-BDCAD4253BC2}"/>
              </a:ext>
            </a:extLst>
          </p:cNvPr>
          <p:cNvSpPr>
            <a:spLocks noGrp="1"/>
          </p:cNvSpPr>
          <p:nvPr>
            <p:ph idx="1"/>
          </p:nvPr>
        </p:nvSpPr>
        <p:spPr/>
        <p:txBody>
          <a:bodyPr/>
          <a:lstStyle/>
          <a:p>
            <a:pPr algn="l"/>
            <a:endParaRPr lang="fr-FR" sz="1800" b="0" i="0" u="none" strike="noStrike" baseline="0" dirty="0">
              <a:solidFill>
                <a:srgbClr val="000000"/>
              </a:solidFill>
              <a:latin typeface="Times New Roman" panose="02020603050405020304" pitchFamily="18" charset="0"/>
            </a:endParaRPr>
          </a:p>
          <a:p>
            <a:r>
              <a:rPr lang="fr-FR" sz="1800" b="0" i="0" u="none" strike="noStrike" baseline="0" dirty="0">
                <a:solidFill>
                  <a:srgbClr val="000000"/>
                </a:solidFill>
                <a:latin typeface="Times New Roman" panose="02020603050405020304" pitchFamily="18" charset="0"/>
              </a:rPr>
              <a:t> </a:t>
            </a:r>
            <a:r>
              <a:rPr lang="fr-FR" b="0" i="0" u="none" strike="noStrike" baseline="0" dirty="0">
                <a:solidFill>
                  <a:srgbClr val="000000"/>
                </a:solidFill>
                <a:latin typeface="Times New Roman" panose="02020603050405020304" pitchFamily="18" charset="0"/>
              </a:rPr>
              <a:t>Ce projet met en </a:t>
            </a:r>
            <a:r>
              <a:rPr lang="fr-FR" b="0" i="0" u="none" strike="noStrike" baseline="0" dirty="0" err="1">
                <a:solidFill>
                  <a:srgbClr val="000000"/>
                </a:solidFill>
                <a:latin typeface="Times New Roman" panose="02020603050405020304" pitchFamily="18" charset="0"/>
              </a:rPr>
              <a:t>oeuvre</a:t>
            </a:r>
            <a:r>
              <a:rPr lang="fr-FR" b="0" i="0" u="none" strike="noStrike" baseline="0" dirty="0">
                <a:solidFill>
                  <a:srgbClr val="000000"/>
                </a:solidFill>
                <a:latin typeface="Times New Roman" panose="02020603050405020304" pitchFamily="18" charset="0"/>
              </a:rPr>
              <a:t> un système de détection d'intrusion (IDS) basé sur Flask et Python, capable de surveiller le trafic réseau, d'identifier des activités suspectes, et de notifier les utilisateurs en temps réel à l'aide de </a:t>
            </a:r>
            <a:r>
              <a:rPr lang="fr-FR" b="0" i="0" u="none" strike="noStrike" baseline="0" dirty="0" err="1">
                <a:solidFill>
                  <a:srgbClr val="000000"/>
                </a:solidFill>
                <a:latin typeface="Times New Roman" panose="02020603050405020304" pitchFamily="18" charset="0"/>
              </a:rPr>
              <a:t>SocketIO</a:t>
            </a:r>
            <a:r>
              <a:rPr lang="fr-FR" b="0" i="0" u="none" strike="noStrike" baseline="0" dirty="0">
                <a:solidFill>
                  <a:srgbClr val="000000"/>
                </a:solidFill>
                <a:latin typeface="Times New Roman" panose="02020603050405020304" pitchFamily="18" charset="0"/>
              </a:rPr>
              <a:t>. </a:t>
            </a:r>
            <a:endParaRPr lang="fr-FR" dirty="0"/>
          </a:p>
        </p:txBody>
      </p:sp>
    </p:spTree>
    <p:extLst>
      <p:ext uri="{BB962C8B-B14F-4D97-AF65-F5344CB8AC3E}">
        <p14:creationId xmlns:p14="http://schemas.microsoft.com/office/powerpoint/2010/main" val="1495490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F34ACC-A48D-4A48-FF46-5885804EE63E}"/>
              </a:ext>
            </a:extLst>
          </p:cNvPr>
          <p:cNvSpPr>
            <a:spLocks noGrp="1"/>
          </p:cNvSpPr>
          <p:nvPr>
            <p:ph type="title"/>
          </p:nvPr>
        </p:nvSpPr>
        <p:spPr/>
        <p:txBody>
          <a:bodyPr/>
          <a:lstStyle/>
          <a:p>
            <a:r>
              <a:rPr lang="fr-FR" b="1" dirty="0"/>
              <a:t>IDS (Intrusion </a:t>
            </a:r>
            <a:r>
              <a:rPr lang="fr-FR" b="1" dirty="0" err="1"/>
              <a:t>Detection</a:t>
            </a:r>
            <a:r>
              <a:rPr lang="fr-FR" b="1" dirty="0"/>
              <a:t> System)</a:t>
            </a:r>
            <a:r>
              <a:rPr lang="fr-FR" dirty="0"/>
              <a:t> :</a:t>
            </a:r>
          </a:p>
        </p:txBody>
      </p:sp>
      <p:sp>
        <p:nvSpPr>
          <p:cNvPr id="3" name="Espace réservé du contenu 2">
            <a:extLst>
              <a:ext uri="{FF2B5EF4-FFF2-40B4-BE49-F238E27FC236}">
                <a16:creationId xmlns:a16="http://schemas.microsoft.com/office/drawing/2014/main" id="{44471385-2EA2-17B7-2895-534D6F2D8605}"/>
              </a:ext>
            </a:extLst>
          </p:cNvPr>
          <p:cNvSpPr>
            <a:spLocks noGrp="1"/>
          </p:cNvSpPr>
          <p:nvPr>
            <p:ph idx="1"/>
          </p:nvPr>
        </p:nvSpPr>
        <p:spPr/>
        <p:txBody>
          <a:bodyPr>
            <a:normAutofit/>
          </a:bodyPr>
          <a:lstStyle/>
          <a:p>
            <a:r>
              <a:rPr lang="fr-FR" dirty="0"/>
              <a:t>Un </a:t>
            </a:r>
            <a:r>
              <a:rPr lang="fr-FR" b="1" dirty="0"/>
              <a:t>IDS</a:t>
            </a:r>
            <a:r>
              <a:rPr lang="fr-FR" dirty="0"/>
              <a:t> est un système de détection des intrusions qui surveille le trafic réseau ou les activités d’un système à la recherche de comportements suspects ou non autorisés. Son objectif est d'identifier des menaces potentielles et d'alerter les administrateurs pour qu'ils prennent des mesures correctives.</a:t>
            </a:r>
          </a:p>
          <a:p>
            <a:pPr>
              <a:buFont typeface="Arial" panose="020B0604020202020204" pitchFamily="34" charset="0"/>
              <a:buChar char="•"/>
            </a:pPr>
            <a:r>
              <a:rPr lang="fr-FR" b="1" dirty="0"/>
              <a:t>Mode d’action</a:t>
            </a:r>
            <a:r>
              <a:rPr lang="fr-FR" dirty="0"/>
              <a:t> : Passif (il alerte mais n’intervient pas directement).</a:t>
            </a:r>
          </a:p>
          <a:p>
            <a:pPr>
              <a:buFont typeface="Arial" panose="020B0604020202020204" pitchFamily="34" charset="0"/>
              <a:buChar char="•"/>
            </a:pPr>
            <a:r>
              <a:rPr lang="fr-FR" b="1" dirty="0"/>
              <a:t>Types d’IDS</a:t>
            </a:r>
            <a:r>
              <a:rPr lang="fr-FR" dirty="0"/>
              <a:t> :</a:t>
            </a:r>
          </a:p>
          <a:p>
            <a:pPr lvl="1">
              <a:buFont typeface="Wingdings" panose="05000000000000000000" pitchFamily="2" charset="2"/>
              <a:buChar char="q"/>
            </a:pPr>
            <a:r>
              <a:rPr lang="fr-FR" b="1" dirty="0"/>
              <a:t>NIDS (Network-</a:t>
            </a:r>
            <a:r>
              <a:rPr lang="fr-FR" b="1" dirty="0" err="1"/>
              <a:t>based</a:t>
            </a:r>
            <a:r>
              <a:rPr lang="fr-FR" b="1" dirty="0"/>
              <a:t> IDS)</a:t>
            </a:r>
            <a:r>
              <a:rPr lang="fr-FR" dirty="0"/>
              <a:t> : Analyse le trafic réseau.</a:t>
            </a:r>
          </a:p>
          <a:p>
            <a:pPr lvl="1">
              <a:buFont typeface="Wingdings" panose="05000000000000000000" pitchFamily="2" charset="2"/>
              <a:buChar char="q"/>
            </a:pPr>
            <a:r>
              <a:rPr lang="fr-FR" b="1" dirty="0"/>
              <a:t>HIDS (Host-</a:t>
            </a:r>
            <a:r>
              <a:rPr lang="fr-FR" b="1" dirty="0" err="1"/>
              <a:t>based</a:t>
            </a:r>
            <a:r>
              <a:rPr lang="fr-FR" b="1" dirty="0"/>
              <a:t> IDS)</a:t>
            </a:r>
            <a:r>
              <a:rPr lang="fr-FR" dirty="0"/>
              <a:t> : Surveille les activités spécifiques d’un hôte (serveur ou poste de travail).</a:t>
            </a:r>
          </a:p>
          <a:p>
            <a:endParaRPr lang="fr-FR" dirty="0"/>
          </a:p>
        </p:txBody>
      </p:sp>
    </p:spTree>
    <p:extLst>
      <p:ext uri="{BB962C8B-B14F-4D97-AF65-F5344CB8AC3E}">
        <p14:creationId xmlns:p14="http://schemas.microsoft.com/office/powerpoint/2010/main" val="3201399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7DABC1-A2A4-A3F5-75F8-50FC6A3CDB56}"/>
              </a:ext>
            </a:extLst>
          </p:cNvPr>
          <p:cNvSpPr>
            <a:spLocks noGrp="1"/>
          </p:cNvSpPr>
          <p:nvPr>
            <p:ph type="title"/>
          </p:nvPr>
        </p:nvSpPr>
        <p:spPr/>
        <p:txBody>
          <a:bodyPr/>
          <a:lstStyle/>
          <a:p>
            <a:r>
              <a:rPr lang="fr-FR" b="1" dirty="0"/>
              <a:t>IPS (Intrusion Prevention System)</a:t>
            </a:r>
            <a:r>
              <a:rPr lang="fr-FR" dirty="0"/>
              <a:t> :</a:t>
            </a:r>
          </a:p>
        </p:txBody>
      </p:sp>
      <p:sp>
        <p:nvSpPr>
          <p:cNvPr id="3" name="Espace réservé du contenu 2">
            <a:extLst>
              <a:ext uri="{FF2B5EF4-FFF2-40B4-BE49-F238E27FC236}">
                <a16:creationId xmlns:a16="http://schemas.microsoft.com/office/drawing/2014/main" id="{F924C9DA-BE21-7A84-D5B2-5A8C8DFB24D4}"/>
              </a:ext>
            </a:extLst>
          </p:cNvPr>
          <p:cNvSpPr>
            <a:spLocks noGrp="1"/>
          </p:cNvSpPr>
          <p:nvPr>
            <p:ph idx="1"/>
          </p:nvPr>
        </p:nvSpPr>
        <p:spPr/>
        <p:txBody>
          <a:bodyPr/>
          <a:lstStyle/>
          <a:p>
            <a:r>
              <a:rPr lang="fr-FR" dirty="0"/>
              <a:t>Un </a:t>
            </a:r>
            <a:r>
              <a:rPr lang="fr-FR" b="1" dirty="0"/>
              <a:t>IPS</a:t>
            </a:r>
            <a:r>
              <a:rPr lang="fr-FR" dirty="0"/>
              <a:t> est un système de prévention des intrusions qui, comme un IDS, surveille le trafic réseau ou les activités d’un système, mais il va un pas plus loin en bloquant ou empêchant activement les menaces détectées.</a:t>
            </a:r>
          </a:p>
          <a:p>
            <a:pPr>
              <a:buFont typeface="Arial" panose="020B0604020202020204" pitchFamily="34" charset="0"/>
              <a:buChar char="•"/>
            </a:pPr>
            <a:r>
              <a:rPr lang="fr-FR" b="1" dirty="0"/>
              <a:t>Fonction principale</a:t>
            </a:r>
            <a:r>
              <a:rPr lang="fr-FR" dirty="0"/>
              <a:t> : Prévenir ou stopper les intrusions en temps réel.</a:t>
            </a:r>
          </a:p>
          <a:p>
            <a:pPr>
              <a:buFont typeface="Arial" panose="020B0604020202020204" pitchFamily="34" charset="0"/>
              <a:buChar char="•"/>
            </a:pPr>
            <a:r>
              <a:rPr lang="fr-FR" b="1" dirty="0"/>
              <a:t>Types d’IPS</a:t>
            </a:r>
            <a:r>
              <a:rPr lang="fr-FR" dirty="0"/>
              <a:t> :</a:t>
            </a:r>
          </a:p>
          <a:p>
            <a:pPr lvl="1">
              <a:buFont typeface="Wingdings" panose="05000000000000000000" pitchFamily="2" charset="2"/>
              <a:buChar char="q"/>
            </a:pPr>
            <a:r>
              <a:rPr lang="fr-FR" b="1" dirty="0"/>
              <a:t>NIPS (Network-</a:t>
            </a:r>
            <a:r>
              <a:rPr lang="fr-FR" b="1" dirty="0" err="1"/>
              <a:t>based</a:t>
            </a:r>
            <a:r>
              <a:rPr lang="fr-FR" b="1" dirty="0"/>
              <a:t> IPS)</a:t>
            </a:r>
            <a:r>
              <a:rPr lang="fr-FR" dirty="0"/>
              <a:t> : Fonctionne au niveau réseau.</a:t>
            </a:r>
          </a:p>
          <a:p>
            <a:pPr lvl="1">
              <a:buFont typeface="Wingdings" panose="05000000000000000000" pitchFamily="2" charset="2"/>
              <a:buChar char="q"/>
            </a:pPr>
            <a:r>
              <a:rPr lang="fr-FR" b="1" dirty="0"/>
              <a:t>HIPS (Host-</a:t>
            </a:r>
            <a:r>
              <a:rPr lang="fr-FR" b="1" dirty="0" err="1"/>
              <a:t>based</a:t>
            </a:r>
            <a:r>
              <a:rPr lang="fr-FR" b="1" dirty="0"/>
              <a:t> IPS)</a:t>
            </a:r>
            <a:r>
              <a:rPr lang="fr-FR" dirty="0"/>
              <a:t> : Fonctionne au niveau d'un hôte individuel.</a:t>
            </a:r>
          </a:p>
          <a:p>
            <a:endParaRPr lang="fr-FR" dirty="0"/>
          </a:p>
        </p:txBody>
      </p:sp>
    </p:spTree>
    <p:extLst>
      <p:ext uri="{BB962C8B-B14F-4D97-AF65-F5344CB8AC3E}">
        <p14:creationId xmlns:p14="http://schemas.microsoft.com/office/powerpoint/2010/main" val="4280703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E07C31-2671-B338-EE5F-2DD81B7173C3}"/>
              </a:ext>
            </a:extLst>
          </p:cNvPr>
          <p:cNvSpPr>
            <a:spLocks noGrp="1"/>
          </p:cNvSpPr>
          <p:nvPr>
            <p:ph type="title"/>
          </p:nvPr>
        </p:nvSpPr>
        <p:spPr/>
        <p:txBody>
          <a:bodyPr/>
          <a:lstStyle/>
          <a:p>
            <a:br>
              <a:rPr lang="fr-FR" sz="1800" b="0" i="0" u="none" strike="noStrike" baseline="0" dirty="0">
                <a:solidFill>
                  <a:srgbClr val="000000"/>
                </a:solidFill>
                <a:latin typeface="Times New Roman" panose="02020603050405020304" pitchFamily="18" charset="0"/>
              </a:rPr>
            </a:br>
            <a:r>
              <a:rPr lang="fr-FR" b="0" i="0" u="none" strike="noStrike" baseline="0" dirty="0">
                <a:solidFill>
                  <a:srgbClr val="000000"/>
                </a:solidFill>
                <a:latin typeface="Times New Roman" panose="02020603050405020304" pitchFamily="18" charset="0"/>
              </a:rPr>
              <a:t> </a:t>
            </a:r>
            <a:r>
              <a:rPr lang="fr-FR" b="1" i="0" u="none" strike="noStrike" baseline="0" dirty="0">
                <a:solidFill>
                  <a:srgbClr val="000000"/>
                </a:solidFill>
                <a:latin typeface="Times New Roman" panose="02020603050405020304" pitchFamily="18" charset="0"/>
              </a:rPr>
              <a:t>Fonctionnalités principales </a:t>
            </a:r>
            <a:endParaRPr lang="fr-FR" dirty="0"/>
          </a:p>
        </p:txBody>
      </p:sp>
      <p:sp>
        <p:nvSpPr>
          <p:cNvPr id="3" name="Espace réservé du contenu 2">
            <a:extLst>
              <a:ext uri="{FF2B5EF4-FFF2-40B4-BE49-F238E27FC236}">
                <a16:creationId xmlns:a16="http://schemas.microsoft.com/office/drawing/2014/main" id="{8ACA673D-5144-893E-87BD-1B8FD0C47390}"/>
              </a:ext>
            </a:extLst>
          </p:cNvPr>
          <p:cNvSpPr>
            <a:spLocks noGrp="1"/>
          </p:cNvSpPr>
          <p:nvPr>
            <p:ph idx="1"/>
          </p:nvPr>
        </p:nvSpPr>
        <p:spPr>
          <a:xfrm>
            <a:off x="716973" y="1690688"/>
            <a:ext cx="10636827" cy="4486275"/>
          </a:xfrm>
        </p:spPr>
        <p:txBody>
          <a:bodyPr>
            <a:normAutofit/>
          </a:bodyPr>
          <a:lstStyle/>
          <a:p>
            <a:pPr algn="l"/>
            <a:endParaRPr lang="fr-FR" sz="1800" b="0" i="0" u="none" strike="noStrike" baseline="0" dirty="0">
              <a:solidFill>
                <a:srgbClr val="000000"/>
              </a:solidFill>
              <a:latin typeface="Times New Roman" panose="02020603050405020304" pitchFamily="18" charset="0"/>
            </a:endParaRPr>
          </a:p>
          <a:p>
            <a:r>
              <a:rPr lang="fr-FR" sz="2400" b="1" i="0" u="none" strike="noStrike" baseline="0" dirty="0">
                <a:solidFill>
                  <a:srgbClr val="000000"/>
                </a:solidFill>
              </a:rPr>
              <a:t>Capture et analyse des paquets réseau : </a:t>
            </a:r>
          </a:p>
          <a:p>
            <a:pPr>
              <a:buFont typeface="Wingdings" panose="05000000000000000000" pitchFamily="2" charset="2"/>
              <a:buChar char="q"/>
            </a:pPr>
            <a:r>
              <a:rPr lang="fr-FR" sz="2400" b="0" i="0" u="none" strike="noStrike" baseline="0" dirty="0">
                <a:solidFill>
                  <a:srgbClr val="000000"/>
                </a:solidFill>
              </a:rPr>
              <a:t>Surveillance du trafic réseau via l'interface définie (par défaut, "ens33"). </a:t>
            </a:r>
          </a:p>
          <a:p>
            <a:pPr>
              <a:buFont typeface="Wingdings" panose="05000000000000000000" pitchFamily="2" charset="2"/>
              <a:buChar char="q"/>
            </a:pPr>
            <a:r>
              <a:rPr lang="fr-FR" sz="2400" b="0" i="0" u="none" strike="noStrike" baseline="0" dirty="0">
                <a:solidFill>
                  <a:srgbClr val="000000"/>
                </a:solidFill>
              </a:rPr>
              <a:t>Filtrage des adresses IP internes pour réduire le bruit. </a:t>
            </a:r>
          </a:p>
          <a:p>
            <a:pPr>
              <a:buFont typeface="Wingdings" panose="05000000000000000000" pitchFamily="2" charset="2"/>
              <a:buChar char="q"/>
            </a:pPr>
            <a:r>
              <a:rPr lang="fr-FR" sz="2400" b="0" i="0" u="none" strike="noStrike" baseline="0" dirty="0">
                <a:solidFill>
                  <a:srgbClr val="000000"/>
                </a:solidFill>
                <a:latin typeface="Times New Roman" panose="02020603050405020304" pitchFamily="18" charset="0"/>
              </a:rPr>
              <a:t>Génération d'alertes en cas d'activité suspecte.</a:t>
            </a:r>
            <a:r>
              <a:rPr lang="fr-FR" sz="2400" b="0" i="0" u="none" strike="noStrike" baseline="0" dirty="0">
                <a:solidFill>
                  <a:srgbClr val="000000"/>
                </a:solidFill>
              </a:rPr>
              <a:t> </a:t>
            </a:r>
          </a:p>
          <a:p>
            <a:r>
              <a:rPr lang="fr-FR" sz="2400" b="1" i="0" u="none" strike="noStrike" baseline="0" dirty="0">
                <a:solidFill>
                  <a:srgbClr val="000000"/>
                </a:solidFill>
              </a:rPr>
              <a:t>Détection d'attaques spécifiques :</a:t>
            </a:r>
            <a:endParaRPr lang="fr-FR" sz="2400" b="0" i="0" u="none" strike="noStrike" baseline="0" dirty="0">
              <a:solidFill>
                <a:srgbClr val="000000"/>
              </a:solidFill>
              <a:latin typeface="Times New Roman" panose="02020603050405020304" pitchFamily="18" charset="0"/>
            </a:endParaRPr>
          </a:p>
          <a:p>
            <a:pPr>
              <a:buFont typeface="Wingdings" panose="05000000000000000000" pitchFamily="2" charset="2"/>
              <a:buChar char="q"/>
            </a:pPr>
            <a:r>
              <a:rPr lang="fr-FR" sz="2400" b="1" i="0" u="none" strike="noStrike" baseline="0" dirty="0">
                <a:solidFill>
                  <a:srgbClr val="000000"/>
                </a:solidFill>
                <a:latin typeface="Times New Roman" panose="02020603050405020304" pitchFamily="18" charset="0"/>
              </a:rPr>
              <a:t>Scan de ports </a:t>
            </a:r>
            <a:r>
              <a:rPr lang="fr-FR" sz="2400" b="0" i="0" u="none" strike="noStrike" baseline="0" dirty="0">
                <a:solidFill>
                  <a:srgbClr val="000000"/>
                </a:solidFill>
                <a:latin typeface="Times New Roman" panose="02020603050405020304" pitchFamily="18" charset="0"/>
              </a:rPr>
              <a:t>: Identification d'activités de reconnaissance. </a:t>
            </a:r>
          </a:p>
          <a:p>
            <a:pPr>
              <a:buFont typeface="Wingdings" panose="05000000000000000000" pitchFamily="2" charset="2"/>
              <a:buChar char="q"/>
            </a:pPr>
            <a:r>
              <a:rPr lang="fr-FR" sz="2400" b="1" i="0" u="none" strike="noStrike" baseline="0" dirty="0">
                <a:solidFill>
                  <a:srgbClr val="000000"/>
                </a:solidFill>
                <a:latin typeface="Times New Roman" panose="02020603050405020304" pitchFamily="18" charset="0"/>
              </a:rPr>
              <a:t>Brute force </a:t>
            </a:r>
            <a:r>
              <a:rPr lang="fr-FR" sz="2400" b="0" i="0" u="none" strike="noStrike" baseline="0" dirty="0">
                <a:solidFill>
                  <a:srgbClr val="000000"/>
                </a:solidFill>
                <a:latin typeface="Times New Roman" panose="02020603050405020304" pitchFamily="18" charset="0"/>
              </a:rPr>
              <a:t>: Analyse des journaux d'authentification .</a:t>
            </a:r>
          </a:p>
          <a:p>
            <a:pPr>
              <a:buFont typeface="Wingdings" panose="05000000000000000000" pitchFamily="2" charset="2"/>
              <a:buChar char="q"/>
            </a:pPr>
            <a:r>
              <a:rPr lang="fr-FR" sz="2400" b="1" i="0" u="none" strike="noStrike" baseline="0" dirty="0" err="1">
                <a:solidFill>
                  <a:srgbClr val="000000"/>
                </a:solidFill>
                <a:latin typeface="Times New Roman" panose="02020603050405020304" pitchFamily="18" charset="0"/>
              </a:rPr>
              <a:t>Flooding</a:t>
            </a:r>
            <a:r>
              <a:rPr lang="fr-FR" sz="2400" b="1" i="0" u="none" strike="noStrike" baseline="0" dirty="0">
                <a:solidFill>
                  <a:srgbClr val="000000"/>
                </a:solidFill>
                <a:latin typeface="Times New Roman" panose="02020603050405020304" pitchFamily="18" charset="0"/>
              </a:rPr>
              <a:t> </a:t>
            </a:r>
            <a:r>
              <a:rPr lang="fr-FR" sz="2400" b="0" i="0" u="none" strike="noStrike" baseline="0" dirty="0">
                <a:solidFill>
                  <a:srgbClr val="000000"/>
                </a:solidFill>
                <a:latin typeface="Times New Roman" panose="02020603050405020304" pitchFamily="18" charset="0"/>
              </a:rPr>
              <a:t>: Détection de trafic réseau anormalement élevé. </a:t>
            </a:r>
            <a:endParaRPr lang="fr-FR" sz="2400" b="0" i="0" u="none" strike="noStrike" baseline="0" dirty="0">
              <a:solidFill>
                <a:srgbClr val="000000"/>
              </a:solidFill>
            </a:endParaRPr>
          </a:p>
          <a:p>
            <a:endParaRPr lang="fr-FR" sz="2400" b="0" i="0" u="none" strike="noStrike" baseline="0" dirty="0">
              <a:solidFill>
                <a:srgbClr val="000000"/>
              </a:solidFill>
            </a:endParaRPr>
          </a:p>
          <a:p>
            <a:pPr>
              <a:buFont typeface="Wingdings" panose="05000000000000000000" pitchFamily="2" charset="2"/>
              <a:buChar char="v"/>
            </a:pPr>
            <a:endParaRPr lang="fr-FR" sz="1800" b="0" i="0" u="none" strike="noStrike" baseline="0" dirty="0">
              <a:solidFill>
                <a:srgbClr val="000000"/>
              </a:solidFill>
              <a:latin typeface="Times New Roman" panose="02020603050405020304" pitchFamily="18" charset="0"/>
            </a:endParaRPr>
          </a:p>
          <a:p>
            <a:endParaRPr lang="fr-FR" sz="1800" b="0" i="0" u="none" strike="noStrike" baseline="0" dirty="0">
              <a:solidFill>
                <a:srgbClr val="000000"/>
              </a:solidFill>
              <a:latin typeface="Times New Roman" panose="02020603050405020304" pitchFamily="18" charset="0"/>
            </a:endParaRPr>
          </a:p>
          <a:p>
            <a:pPr marL="0" indent="0">
              <a:buNone/>
            </a:pPr>
            <a:endParaRPr lang="fr-FR" sz="1800" b="0" i="0" u="none" strike="noStrike" baseline="0" dirty="0">
              <a:solidFill>
                <a:srgbClr val="000000"/>
              </a:solidFill>
              <a:latin typeface="Times New Roman" panose="02020603050405020304" pitchFamily="18" charset="0"/>
            </a:endParaRPr>
          </a:p>
          <a:p>
            <a:endParaRPr lang="fr-FR" sz="1800" b="0" i="0" u="none" strike="noStrike" baseline="0" dirty="0">
              <a:solidFill>
                <a:srgbClr val="000000"/>
              </a:solidFill>
              <a:latin typeface="Times New Roman" panose="02020603050405020304" pitchFamily="18" charset="0"/>
            </a:endParaRPr>
          </a:p>
          <a:p>
            <a:endParaRPr lang="fr-FR" dirty="0"/>
          </a:p>
        </p:txBody>
      </p:sp>
    </p:spTree>
    <p:extLst>
      <p:ext uri="{BB962C8B-B14F-4D97-AF65-F5344CB8AC3E}">
        <p14:creationId xmlns:p14="http://schemas.microsoft.com/office/powerpoint/2010/main" val="110354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CA9C2C-5E7B-E8F0-0981-ADB3B057517D}"/>
              </a:ext>
            </a:extLst>
          </p:cNvPr>
          <p:cNvSpPr>
            <a:spLocks noGrp="1"/>
          </p:cNvSpPr>
          <p:nvPr>
            <p:ph type="title"/>
          </p:nvPr>
        </p:nvSpPr>
        <p:spPr/>
        <p:txBody>
          <a:bodyPr/>
          <a:lstStyle/>
          <a:p>
            <a:r>
              <a:rPr lang="fr-FR" b="1" i="0" u="none" strike="noStrike" baseline="0" dirty="0">
                <a:solidFill>
                  <a:srgbClr val="000000"/>
                </a:solidFill>
                <a:latin typeface="Times New Roman" panose="02020603050405020304" pitchFamily="18" charset="0"/>
              </a:rPr>
              <a:t>Fonctionnalités principales:</a:t>
            </a:r>
            <a:endParaRPr lang="fr-FR" dirty="0"/>
          </a:p>
        </p:txBody>
      </p:sp>
      <p:sp>
        <p:nvSpPr>
          <p:cNvPr id="3" name="Espace réservé du contenu 2">
            <a:extLst>
              <a:ext uri="{FF2B5EF4-FFF2-40B4-BE49-F238E27FC236}">
                <a16:creationId xmlns:a16="http://schemas.microsoft.com/office/drawing/2014/main" id="{980CE711-6BC3-78C6-EC1A-AD53712447DF}"/>
              </a:ext>
            </a:extLst>
          </p:cNvPr>
          <p:cNvSpPr>
            <a:spLocks noGrp="1"/>
          </p:cNvSpPr>
          <p:nvPr>
            <p:ph idx="1"/>
          </p:nvPr>
        </p:nvSpPr>
        <p:spPr/>
        <p:txBody>
          <a:bodyPr>
            <a:normAutofit/>
          </a:bodyPr>
          <a:lstStyle/>
          <a:p>
            <a:pPr algn="l"/>
            <a:endParaRPr lang="fr-FR" sz="1800" b="0" i="0" u="none" strike="noStrike" baseline="0" dirty="0">
              <a:solidFill>
                <a:srgbClr val="000000"/>
              </a:solidFill>
              <a:latin typeface="Times New Roman" panose="02020603050405020304" pitchFamily="18" charset="0"/>
            </a:endParaRPr>
          </a:p>
          <a:p>
            <a:pPr marL="0" indent="0" algn="l">
              <a:buNone/>
            </a:pPr>
            <a:endParaRPr lang="fr-FR" sz="1800" b="0" i="0" u="none" strike="noStrike" baseline="0" dirty="0">
              <a:solidFill>
                <a:srgbClr val="000000"/>
              </a:solidFill>
            </a:endParaRPr>
          </a:p>
          <a:p>
            <a:r>
              <a:rPr lang="fr-FR" sz="2400" b="1" i="0" u="none" strike="noStrike" baseline="0" dirty="0">
                <a:solidFill>
                  <a:srgbClr val="000000"/>
                </a:solidFill>
              </a:rPr>
              <a:t>Gestion des alertes : </a:t>
            </a:r>
            <a:r>
              <a:rPr lang="fr-FR" sz="2400" b="0" i="0" u="none" strike="noStrike" baseline="0" dirty="0">
                <a:solidFill>
                  <a:srgbClr val="000000"/>
                </a:solidFill>
                <a:latin typeface="Times New Roman" panose="02020603050405020304" pitchFamily="18" charset="0"/>
              </a:rPr>
              <a:t> </a:t>
            </a:r>
          </a:p>
          <a:p>
            <a:pPr>
              <a:buFont typeface="Wingdings" panose="05000000000000000000" pitchFamily="2" charset="2"/>
              <a:buChar char="q"/>
            </a:pPr>
            <a:r>
              <a:rPr lang="fr-FR" sz="2400" b="0" i="0" u="none" strike="noStrike" baseline="0" dirty="0">
                <a:solidFill>
                  <a:srgbClr val="000000"/>
                </a:solidFill>
                <a:latin typeface="Times New Roman" panose="02020603050405020304" pitchFamily="18" charset="0"/>
              </a:rPr>
              <a:t>Stockage des alertes dans une base de données SQLite. </a:t>
            </a:r>
            <a:endParaRPr lang="fr-FR" sz="2400" b="0" i="0" u="none" strike="noStrike" baseline="0" dirty="0">
              <a:solidFill>
                <a:srgbClr val="000000"/>
              </a:solidFill>
            </a:endParaRPr>
          </a:p>
          <a:p>
            <a:pPr>
              <a:buFont typeface="Wingdings" panose="05000000000000000000" pitchFamily="2" charset="2"/>
              <a:buChar char="q"/>
            </a:pPr>
            <a:r>
              <a:rPr lang="fr-FR" sz="2400" b="0" i="0" u="none" strike="noStrike" baseline="0" dirty="0">
                <a:solidFill>
                  <a:srgbClr val="000000"/>
                </a:solidFill>
              </a:rPr>
              <a:t>Envoi des alertes aux clients en temps réel via </a:t>
            </a:r>
            <a:r>
              <a:rPr lang="fr-FR" sz="2400" b="0" i="0" u="none" strike="noStrike" baseline="0" dirty="0" err="1">
                <a:solidFill>
                  <a:srgbClr val="000000"/>
                </a:solidFill>
              </a:rPr>
              <a:t>SocketIO</a:t>
            </a:r>
            <a:r>
              <a:rPr lang="fr-FR" sz="2400" b="0" i="0" u="none" strike="noStrike" baseline="0" dirty="0">
                <a:solidFill>
                  <a:srgbClr val="000000"/>
                </a:solidFill>
              </a:rPr>
              <a:t>.</a:t>
            </a:r>
          </a:p>
          <a:p>
            <a:pPr>
              <a:buFont typeface="Wingdings" panose="05000000000000000000" pitchFamily="2" charset="2"/>
              <a:buChar char="q"/>
            </a:pPr>
            <a:r>
              <a:rPr lang="fr-FR" sz="2400" b="0" i="0" u="none" strike="noStrike" baseline="0" dirty="0">
                <a:solidFill>
                  <a:srgbClr val="000000"/>
                </a:solidFill>
              </a:rPr>
              <a:t>Affichage des alertes dans une interface web. </a:t>
            </a:r>
          </a:p>
          <a:p>
            <a:r>
              <a:rPr lang="fr-FR" sz="2400" b="1" i="0" u="none" strike="noStrike" baseline="0" dirty="0">
                <a:solidFill>
                  <a:srgbClr val="000000"/>
                </a:solidFill>
              </a:rPr>
              <a:t>Interface utilisateur (UI) :</a:t>
            </a:r>
            <a:r>
              <a:rPr lang="fr-FR" sz="2400" b="0" i="0" u="none" strike="noStrike" baseline="0" dirty="0">
                <a:solidFill>
                  <a:srgbClr val="000000"/>
                </a:solidFill>
                <a:latin typeface="Times New Roman" panose="02020603050405020304" pitchFamily="18" charset="0"/>
              </a:rPr>
              <a:t> </a:t>
            </a:r>
          </a:p>
          <a:p>
            <a:pPr>
              <a:buFont typeface="Wingdings" panose="05000000000000000000" pitchFamily="2" charset="2"/>
              <a:buChar char="q"/>
            </a:pPr>
            <a:r>
              <a:rPr lang="fr-FR" sz="2400" b="0" i="0" u="none" strike="noStrike" baseline="0" dirty="0">
                <a:solidFill>
                  <a:srgbClr val="000000"/>
                </a:solidFill>
                <a:latin typeface="Times New Roman" panose="02020603050405020304" pitchFamily="18" charset="0"/>
              </a:rPr>
              <a:t>Une interface web permettant d'activer/désactiver le système IDS et de consulter les alertes. </a:t>
            </a:r>
          </a:p>
          <a:p>
            <a:endParaRPr lang="fr-FR" sz="1800" b="0" i="0" u="none" strike="noStrike" baseline="0" dirty="0">
              <a:solidFill>
                <a:srgbClr val="000000"/>
              </a:solidFill>
              <a:latin typeface="Times New Roman" panose="02020603050405020304" pitchFamily="18" charset="0"/>
            </a:endParaRPr>
          </a:p>
          <a:p>
            <a:endParaRPr lang="fr-FR" sz="1800" b="1" i="0" u="none" strike="noStrike" baseline="0" dirty="0">
              <a:solidFill>
                <a:srgbClr val="000000"/>
              </a:solidFill>
            </a:endParaRPr>
          </a:p>
          <a:p>
            <a:endParaRPr lang="fr-FR" sz="1800" b="0" i="0" u="none" strike="noStrike" baseline="0" dirty="0">
              <a:solidFill>
                <a:srgbClr val="000000"/>
              </a:solidFill>
              <a:latin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099753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C06426-71FD-38A8-DC0A-ABEBBB8618FD}"/>
              </a:ext>
            </a:extLst>
          </p:cNvPr>
          <p:cNvSpPr>
            <a:spLocks noGrp="1"/>
          </p:cNvSpPr>
          <p:nvPr>
            <p:ph type="title"/>
          </p:nvPr>
        </p:nvSpPr>
        <p:spPr/>
        <p:txBody>
          <a:bodyPr/>
          <a:lstStyle/>
          <a:p>
            <a:br>
              <a:rPr lang="fr-FR" sz="1800" b="0" i="0" u="none" strike="noStrike" baseline="0" dirty="0">
                <a:solidFill>
                  <a:srgbClr val="000000"/>
                </a:solidFill>
                <a:latin typeface="Times New Roman" panose="02020603050405020304" pitchFamily="18" charset="0"/>
              </a:rPr>
            </a:br>
            <a:r>
              <a:rPr lang="fr-FR" sz="1800" b="0" i="0" u="none" strike="noStrike" baseline="0" dirty="0">
                <a:solidFill>
                  <a:srgbClr val="000000"/>
                </a:solidFill>
                <a:latin typeface="Times New Roman" panose="02020603050405020304" pitchFamily="18" charset="0"/>
              </a:rPr>
              <a:t> </a:t>
            </a:r>
            <a:r>
              <a:rPr lang="fr-FR" b="1" i="0" u="none" strike="noStrike" baseline="0" dirty="0">
                <a:solidFill>
                  <a:srgbClr val="000000"/>
                </a:solidFill>
                <a:latin typeface="Times New Roman" panose="02020603050405020304" pitchFamily="18" charset="0"/>
              </a:rPr>
              <a:t>Architecture technique</a:t>
            </a:r>
            <a:endParaRPr lang="fr-FR" dirty="0"/>
          </a:p>
        </p:txBody>
      </p:sp>
      <p:sp>
        <p:nvSpPr>
          <p:cNvPr id="3" name="Espace réservé du contenu 2">
            <a:extLst>
              <a:ext uri="{FF2B5EF4-FFF2-40B4-BE49-F238E27FC236}">
                <a16:creationId xmlns:a16="http://schemas.microsoft.com/office/drawing/2014/main" id="{F9550315-77DA-51F9-3ECE-2910D1D1518A}"/>
              </a:ext>
            </a:extLst>
          </p:cNvPr>
          <p:cNvSpPr>
            <a:spLocks noGrp="1"/>
          </p:cNvSpPr>
          <p:nvPr>
            <p:ph idx="1"/>
          </p:nvPr>
        </p:nvSpPr>
        <p:spPr/>
        <p:txBody>
          <a:bodyPr/>
          <a:lstStyle/>
          <a:p>
            <a:pPr marL="0" indent="0">
              <a:buNone/>
            </a:pPr>
            <a:endParaRPr lang="fr-FR" b="0" i="0" u="none" strike="noStrike" baseline="0" dirty="0">
              <a:solidFill>
                <a:srgbClr val="000000"/>
              </a:solidFill>
            </a:endParaRPr>
          </a:p>
          <a:p>
            <a:r>
              <a:rPr lang="fr-FR" b="1" i="0" u="none" strike="noStrike" baseline="0" dirty="0">
                <a:solidFill>
                  <a:srgbClr val="000000"/>
                </a:solidFill>
              </a:rPr>
              <a:t>Backend</a:t>
            </a:r>
            <a:r>
              <a:rPr lang="fr-FR" b="0" i="0" u="none" strike="noStrike" baseline="0" dirty="0">
                <a:solidFill>
                  <a:srgbClr val="000000"/>
                </a:solidFill>
              </a:rPr>
              <a:t>: Python (Flask, SQLite, </a:t>
            </a:r>
            <a:r>
              <a:rPr lang="fr-FR" b="0" i="0" u="none" strike="noStrike" baseline="0" dirty="0" err="1">
                <a:solidFill>
                  <a:srgbClr val="000000"/>
                </a:solidFill>
              </a:rPr>
              <a:t>SocketIO</a:t>
            </a:r>
            <a:r>
              <a:rPr lang="fr-FR" b="0" i="0" u="none" strike="noStrike" baseline="0" dirty="0">
                <a:solidFill>
                  <a:srgbClr val="000000"/>
                </a:solidFill>
              </a:rPr>
              <a:t>).  </a:t>
            </a:r>
          </a:p>
          <a:p>
            <a:r>
              <a:rPr lang="fr-FR" b="1" i="0" u="none" strike="noStrike" baseline="0" dirty="0">
                <a:solidFill>
                  <a:srgbClr val="000000"/>
                </a:solidFill>
              </a:rPr>
              <a:t>Frontend</a:t>
            </a:r>
            <a:r>
              <a:rPr lang="fr-FR" b="0" i="0" u="none" strike="noStrike" baseline="0" dirty="0">
                <a:solidFill>
                  <a:srgbClr val="000000"/>
                </a:solidFill>
              </a:rPr>
              <a:t> :HTML/JavaScript pour l'interface utilisateur.  </a:t>
            </a:r>
          </a:p>
          <a:p>
            <a:r>
              <a:rPr lang="fr-FR" b="1" i="0" u="none" strike="noStrike" baseline="0" dirty="0">
                <a:solidFill>
                  <a:srgbClr val="000000"/>
                </a:solidFill>
              </a:rPr>
              <a:t>Capture réseaux: </a:t>
            </a:r>
            <a:r>
              <a:rPr lang="fr-FR" b="0" i="0" u="none" strike="noStrike" baseline="0" dirty="0" err="1">
                <a:solidFill>
                  <a:srgbClr val="000000"/>
                </a:solidFill>
              </a:rPr>
              <a:t>Scapy</a:t>
            </a:r>
            <a:r>
              <a:rPr lang="fr-FR" b="0" i="0" u="none" strike="noStrike" baseline="0" dirty="0">
                <a:solidFill>
                  <a:srgbClr val="000000"/>
                </a:solidFill>
              </a:rPr>
              <a:t> pour l'inspection des paquets. </a:t>
            </a:r>
          </a:p>
          <a:p>
            <a:r>
              <a:rPr lang="fr-FR" b="1" i="0" u="none" strike="noStrike" baseline="0" dirty="0">
                <a:solidFill>
                  <a:srgbClr val="000000"/>
                </a:solidFill>
              </a:rPr>
              <a:t>Détection</a:t>
            </a:r>
            <a:r>
              <a:rPr lang="fr-FR" b="0" i="0" u="none" strike="noStrike" baseline="0" dirty="0">
                <a:solidFill>
                  <a:srgbClr val="000000"/>
                </a:solidFill>
              </a:rPr>
              <a:t>: Modules dédiés pour les types d'attaques. </a:t>
            </a:r>
          </a:p>
          <a:p>
            <a:pPr marL="0" indent="0">
              <a:buNone/>
            </a:pPr>
            <a:endParaRPr lang="fr-FR" dirty="0"/>
          </a:p>
        </p:txBody>
      </p:sp>
    </p:spTree>
    <p:extLst>
      <p:ext uri="{BB962C8B-B14F-4D97-AF65-F5344CB8AC3E}">
        <p14:creationId xmlns:p14="http://schemas.microsoft.com/office/powerpoint/2010/main" val="2747497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E1C5A2-FC1D-590D-13DB-4461B74ED3AC}"/>
              </a:ext>
            </a:extLst>
          </p:cNvPr>
          <p:cNvSpPr>
            <a:spLocks noGrp="1"/>
          </p:cNvSpPr>
          <p:nvPr>
            <p:ph type="title"/>
          </p:nvPr>
        </p:nvSpPr>
        <p:spPr/>
        <p:txBody>
          <a:bodyPr/>
          <a:lstStyle/>
          <a:p>
            <a:r>
              <a:rPr lang="es-ES" dirty="0" err="1"/>
              <a:t>Contenu</a:t>
            </a:r>
            <a:r>
              <a:rPr lang="es-ES" dirty="0"/>
              <a:t> de dossier de Project :</a:t>
            </a:r>
            <a:endParaRPr lang="fr-FR" dirty="0"/>
          </a:p>
        </p:txBody>
      </p:sp>
      <p:pic>
        <p:nvPicPr>
          <p:cNvPr id="9" name="Espace réservé du contenu 8">
            <a:extLst>
              <a:ext uri="{FF2B5EF4-FFF2-40B4-BE49-F238E27FC236}">
                <a16:creationId xmlns:a16="http://schemas.microsoft.com/office/drawing/2014/main" id="{291E2C52-9CC4-0F56-20AB-71940E04BB6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91515" y="1955654"/>
            <a:ext cx="7143750" cy="1114425"/>
          </a:xfrm>
        </p:spPr>
      </p:pic>
      <p:sp>
        <p:nvSpPr>
          <p:cNvPr id="10" name="ZoneTexte 9">
            <a:extLst>
              <a:ext uri="{FF2B5EF4-FFF2-40B4-BE49-F238E27FC236}">
                <a16:creationId xmlns:a16="http://schemas.microsoft.com/office/drawing/2014/main" id="{EE6A3124-09F4-E75B-34FC-1E071A868A8F}"/>
              </a:ext>
            </a:extLst>
          </p:cNvPr>
          <p:cNvSpPr txBox="1"/>
          <p:nvPr/>
        </p:nvSpPr>
        <p:spPr>
          <a:xfrm>
            <a:off x="1059873" y="3512126"/>
            <a:ext cx="10390909" cy="2677656"/>
          </a:xfrm>
          <a:prstGeom prst="rect">
            <a:avLst/>
          </a:prstGeom>
          <a:noFill/>
        </p:spPr>
        <p:txBody>
          <a:bodyPr wrap="square" rtlCol="0">
            <a:spAutoFit/>
          </a:bodyPr>
          <a:lstStyle/>
          <a:p>
            <a:pPr marL="285750" indent="-285750">
              <a:buFont typeface="Arial" panose="020B0604020202020204" pitchFamily="34" charset="0"/>
              <a:buChar char="•"/>
            </a:pPr>
            <a:r>
              <a:rPr lang="fr-FR" sz="2400" dirty="0"/>
              <a:t>Le fichier </a:t>
            </a:r>
            <a:r>
              <a:rPr lang="fr-FR" sz="2400" b="1" dirty="0"/>
              <a:t>main.py</a:t>
            </a:r>
            <a:r>
              <a:rPr lang="fr-FR" sz="2400" dirty="0"/>
              <a:t> est le code </a:t>
            </a:r>
            <a:r>
              <a:rPr lang="fr-FR" sz="2400" b="1" dirty="0"/>
              <a:t>principal</a:t>
            </a:r>
            <a:r>
              <a:rPr lang="fr-FR" sz="2400" dirty="0"/>
              <a:t> du projet, qui fait </a:t>
            </a:r>
            <a:r>
              <a:rPr lang="fr-FR" sz="2400" b="1" dirty="0"/>
              <a:t>appel aux fonctions</a:t>
            </a:r>
            <a:r>
              <a:rPr lang="fr-FR" sz="2400" dirty="0"/>
              <a:t> de détection.</a:t>
            </a:r>
          </a:p>
          <a:p>
            <a:pPr marL="285750" indent="-285750">
              <a:buFont typeface="Arial" panose="020B0604020202020204" pitchFamily="34" charset="0"/>
              <a:buChar char="•"/>
            </a:pPr>
            <a:r>
              <a:rPr lang="fr-FR" sz="2400" dirty="0"/>
              <a:t>Le répertoire </a:t>
            </a:r>
            <a:r>
              <a:rPr lang="fr-FR" sz="2400" b="1" dirty="0"/>
              <a:t>detectors</a:t>
            </a:r>
            <a:r>
              <a:rPr lang="fr-FR" sz="2400" dirty="0"/>
              <a:t> contient les fonctions Python de détection : </a:t>
            </a:r>
            <a:r>
              <a:rPr lang="fr-FR" sz="2400" b="1" dirty="0"/>
              <a:t>brute_force.py</a:t>
            </a:r>
            <a:r>
              <a:rPr lang="fr-FR" sz="2400" dirty="0"/>
              <a:t>, </a:t>
            </a:r>
            <a:r>
              <a:rPr lang="fr-FR" sz="2400" b="1" dirty="0"/>
              <a:t>flood_detector.py</a:t>
            </a:r>
            <a:r>
              <a:rPr lang="fr-FR" sz="2400" dirty="0"/>
              <a:t>, et </a:t>
            </a:r>
            <a:r>
              <a:rPr lang="fr-FR" sz="2400" b="1" dirty="0"/>
              <a:t>port_scanner.py</a:t>
            </a:r>
            <a:r>
              <a:rPr lang="fr-FR" sz="2400" dirty="0"/>
              <a:t>.</a:t>
            </a:r>
          </a:p>
          <a:p>
            <a:pPr marL="285750" indent="-285750">
              <a:buFont typeface="Arial" panose="020B0604020202020204" pitchFamily="34" charset="0"/>
              <a:buChar char="•"/>
            </a:pPr>
            <a:r>
              <a:rPr lang="fr-FR" sz="2400" dirty="0"/>
              <a:t>Le répertoire </a:t>
            </a:r>
            <a:r>
              <a:rPr lang="fr-FR" sz="2400" b="1" dirty="0" err="1"/>
              <a:t>templates</a:t>
            </a:r>
            <a:r>
              <a:rPr lang="fr-FR" sz="2400" dirty="0"/>
              <a:t> contient le fichier </a:t>
            </a:r>
            <a:r>
              <a:rPr lang="fr-FR" sz="2400" b="1" dirty="0"/>
              <a:t>index.html</a:t>
            </a:r>
            <a:r>
              <a:rPr lang="fr-FR" sz="2400" dirty="0"/>
              <a:t>, qui correspond à l'interface web de détection.</a:t>
            </a:r>
          </a:p>
          <a:p>
            <a:pPr marL="285750" indent="-285750">
              <a:buFont typeface="Arial" panose="020B0604020202020204" pitchFamily="34" charset="0"/>
              <a:buChar char="•"/>
            </a:pPr>
            <a:r>
              <a:rPr lang="fr-FR" sz="2400" b="1" dirty="0" err="1"/>
              <a:t>Venv</a:t>
            </a:r>
            <a:r>
              <a:rPr lang="fr-FR" sz="2400" dirty="0"/>
              <a:t> contient les packages des </a:t>
            </a:r>
            <a:r>
              <a:rPr lang="fr-FR" sz="2400" b="1" dirty="0"/>
              <a:t>bibliothèques</a:t>
            </a:r>
            <a:r>
              <a:rPr lang="fr-FR" sz="2400" dirty="0"/>
              <a:t> Python nécessaires.</a:t>
            </a:r>
          </a:p>
        </p:txBody>
      </p:sp>
    </p:spTree>
    <p:extLst>
      <p:ext uri="{BB962C8B-B14F-4D97-AF65-F5344CB8AC3E}">
        <p14:creationId xmlns:p14="http://schemas.microsoft.com/office/powerpoint/2010/main" val="3405428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C79248-FCF9-7EF6-F7F3-0B8FF1091AD8}"/>
              </a:ext>
            </a:extLst>
          </p:cNvPr>
          <p:cNvSpPr>
            <a:spLocks noGrp="1"/>
          </p:cNvSpPr>
          <p:nvPr>
            <p:ph type="title"/>
          </p:nvPr>
        </p:nvSpPr>
        <p:spPr/>
        <p:txBody>
          <a:bodyPr/>
          <a:lstStyle/>
          <a:p>
            <a:r>
              <a:rPr lang="es-ES" b="1" dirty="0"/>
              <a:t>Interface de </a:t>
            </a:r>
            <a:r>
              <a:rPr lang="es-ES" b="1" dirty="0" err="1"/>
              <a:t>detection</a:t>
            </a:r>
            <a:r>
              <a:rPr lang="es-ES" b="1" dirty="0"/>
              <a:t> (index.html):</a:t>
            </a:r>
            <a:endParaRPr lang="fr-FR" b="1" dirty="0"/>
          </a:p>
        </p:txBody>
      </p:sp>
      <p:sp>
        <p:nvSpPr>
          <p:cNvPr id="15" name="Rectangle 11">
            <a:extLst>
              <a:ext uri="{FF2B5EF4-FFF2-40B4-BE49-F238E27FC236}">
                <a16:creationId xmlns:a16="http://schemas.microsoft.com/office/drawing/2014/main" id="{FB884DE8-7040-B1DC-E966-9FA8C790C6D6}"/>
              </a:ext>
            </a:extLst>
          </p:cNvPr>
          <p:cNvSpPr>
            <a:spLocks noChangeArrowheads="1"/>
          </p:cNvSpPr>
          <p:nvPr/>
        </p:nvSpPr>
        <p:spPr bwMode="auto">
          <a:xfrm>
            <a:off x="665017" y="2134348"/>
            <a:ext cx="11003973"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a:ln>
                  <a:noFill/>
                </a:ln>
                <a:solidFill>
                  <a:schemeClr val="tx1"/>
                </a:solidFill>
                <a:effectLst/>
                <a:latin typeface="Arial" panose="020B0604020202020204" pitchFamily="34" charset="0"/>
              </a:rPr>
              <a:t>Ce code HTML et JavaScript constitue une interface web pour un tableau de bord d’un système de détection d’intrusion (IDS). Il inclut des boutons interactifs pour activer ou désactiver l’IDS et démarrer la capture des paquets réseau. Les alertes générées par l’IDS sont affichées dans une liste mise à jour toutes les 10 secondes via des requêtes AJAX, tandis que les paquets capturés sont ajoutés en temps réel grâce à Socket.io. Un graphique en barres, généré avec Chart.js, représente visuellement le nombre total d’alertes. L’ensemble du tableau de bord est conçu pour offrir une visualisation claire et interactive des données liées à la surveillance du réseau.</a:t>
            </a:r>
          </a:p>
        </p:txBody>
      </p:sp>
    </p:spTree>
    <p:extLst>
      <p:ext uri="{BB962C8B-B14F-4D97-AF65-F5344CB8AC3E}">
        <p14:creationId xmlns:p14="http://schemas.microsoft.com/office/powerpoint/2010/main" val="1583764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80B5676-06A9-25E6-D91A-B1AF0D536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670" y="-83127"/>
            <a:ext cx="6796768" cy="6858000"/>
          </a:xfrm>
          <a:prstGeom prst="rect">
            <a:avLst/>
          </a:prstGeom>
        </p:spPr>
      </p:pic>
    </p:spTree>
    <p:extLst>
      <p:ext uri="{BB962C8B-B14F-4D97-AF65-F5344CB8AC3E}">
        <p14:creationId xmlns:p14="http://schemas.microsoft.com/office/powerpoint/2010/main" val="1652577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01FD78-0E92-FAF0-E876-6762A7448003}"/>
              </a:ext>
            </a:extLst>
          </p:cNvPr>
          <p:cNvSpPr>
            <a:spLocks noGrp="1"/>
          </p:cNvSpPr>
          <p:nvPr>
            <p:ph type="title"/>
          </p:nvPr>
        </p:nvSpPr>
        <p:spPr>
          <a:xfrm>
            <a:off x="642361" y="155864"/>
            <a:ext cx="3932237" cy="1101436"/>
          </a:xfrm>
        </p:spPr>
        <p:txBody>
          <a:bodyPr/>
          <a:lstStyle/>
          <a:p>
            <a:r>
              <a:rPr lang="es-ES" b="1" dirty="0"/>
              <a:t>Script </a:t>
            </a:r>
            <a:r>
              <a:rPr lang="es-ES" b="1" dirty="0" err="1"/>
              <a:t>JvaScript</a:t>
            </a:r>
            <a:endParaRPr lang="fr-FR" b="1" dirty="0"/>
          </a:p>
        </p:txBody>
      </p:sp>
      <p:pic>
        <p:nvPicPr>
          <p:cNvPr id="6" name="Espace réservé pour une image  5">
            <a:extLst>
              <a:ext uri="{FF2B5EF4-FFF2-40B4-BE49-F238E27FC236}">
                <a16:creationId xmlns:a16="http://schemas.microsoft.com/office/drawing/2014/main" id="{1D3065C2-0F92-7654-CCE7-B97FD9D29EA4}"/>
              </a:ext>
            </a:extLst>
          </p:cNvPr>
          <p:cNvPicPr>
            <a:picLocks noGrp="1" noChangeAspect="1"/>
          </p:cNvPicPr>
          <p:nvPr>
            <p:ph type="pic" idx="1"/>
          </p:nvPr>
        </p:nvPicPr>
        <p:blipFill>
          <a:blip r:embed="rId2"/>
          <a:srcRect l="7096" r="7096"/>
          <a:stretch/>
        </p:blipFill>
        <p:spPr/>
      </p:pic>
      <p:sp>
        <p:nvSpPr>
          <p:cNvPr id="8" name="Rectangle 2">
            <a:extLst>
              <a:ext uri="{FF2B5EF4-FFF2-40B4-BE49-F238E27FC236}">
                <a16:creationId xmlns:a16="http://schemas.microsoft.com/office/drawing/2014/main" id="{62D7017E-AD32-65F7-0FB0-7155BAF33A94}"/>
              </a:ext>
            </a:extLst>
          </p:cNvPr>
          <p:cNvSpPr>
            <a:spLocks noChangeArrowheads="1"/>
          </p:cNvSpPr>
          <p:nvPr/>
        </p:nvSpPr>
        <p:spPr bwMode="auto">
          <a:xfrm>
            <a:off x="411164" y="1686814"/>
            <a:ext cx="4545300"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rial" panose="020B0604020202020204" pitchFamily="34" charset="0"/>
              </a:rPr>
              <a:t>Le script JavaScript gère les interactions avec l’interface web en temps réel. Il établit une connexion </a:t>
            </a:r>
            <a:r>
              <a:rPr kumimoji="0" lang="fr-FR" altLang="fr-FR" sz="1800" b="0" i="0" u="none" strike="noStrike" cap="none" normalizeH="0" baseline="0" dirty="0" err="1">
                <a:ln>
                  <a:noFill/>
                </a:ln>
                <a:solidFill>
                  <a:schemeClr val="tx1"/>
                </a:solidFill>
                <a:effectLst/>
                <a:latin typeface="Arial" panose="020B0604020202020204" pitchFamily="34" charset="0"/>
              </a:rPr>
              <a:t>WebSocket</a:t>
            </a:r>
            <a:r>
              <a:rPr kumimoji="0" lang="fr-FR" altLang="fr-FR" sz="1800" b="0" i="0" u="none" strike="noStrike" cap="none" normalizeH="0" baseline="0" dirty="0">
                <a:ln>
                  <a:noFill/>
                </a:ln>
                <a:solidFill>
                  <a:schemeClr val="tx1"/>
                </a:solidFill>
                <a:effectLst/>
                <a:latin typeface="Arial" panose="020B0604020202020204" pitchFamily="34" charset="0"/>
              </a:rPr>
              <a:t> avec le serveur pour recevoir les paquets capturés et les afficher immédiatement dans une liste dynamique. Il met également à jour la liste des alertes toutes les 10 secondes en récupérant les données via une requête AJAX et en actualisant l’affichage, y compris un graphique des alertes généré avec Chart.js. Des événements sont attachés aux boutons pour permettre à l'utilisateur de basculer l'état de l’IDS (activer/désactiver) et de démarrer la capture des paquets, avec des messages d’erreur en cas de problème de communication.</a:t>
            </a:r>
          </a:p>
        </p:txBody>
      </p:sp>
    </p:spTree>
    <p:extLst>
      <p:ext uri="{BB962C8B-B14F-4D97-AF65-F5344CB8AC3E}">
        <p14:creationId xmlns:p14="http://schemas.microsoft.com/office/powerpoint/2010/main" val="3996943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259E467-94F1-BD6D-2795-35DA10CA8D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454" y="921870"/>
            <a:ext cx="6824738" cy="5936129"/>
          </a:xfrm>
          <a:prstGeom prst="rect">
            <a:avLst/>
          </a:prstGeom>
        </p:spPr>
      </p:pic>
      <p:sp>
        <p:nvSpPr>
          <p:cNvPr id="5" name="ZoneTexte 4">
            <a:extLst>
              <a:ext uri="{FF2B5EF4-FFF2-40B4-BE49-F238E27FC236}">
                <a16:creationId xmlns:a16="http://schemas.microsoft.com/office/drawing/2014/main" id="{53FB0FB2-19B1-C4A9-7337-059FB5A94D9F}"/>
              </a:ext>
            </a:extLst>
          </p:cNvPr>
          <p:cNvSpPr txBox="1"/>
          <p:nvPr/>
        </p:nvSpPr>
        <p:spPr>
          <a:xfrm>
            <a:off x="546568" y="301336"/>
            <a:ext cx="7190510" cy="707886"/>
          </a:xfrm>
          <a:prstGeom prst="rect">
            <a:avLst/>
          </a:prstGeom>
          <a:noFill/>
        </p:spPr>
        <p:txBody>
          <a:bodyPr wrap="square" rtlCol="0">
            <a:spAutoFit/>
          </a:bodyPr>
          <a:lstStyle/>
          <a:p>
            <a:r>
              <a:rPr lang="es-ES" sz="4000" b="1" dirty="0"/>
              <a:t>Le </a:t>
            </a:r>
            <a:r>
              <a:rPr lang="es-ES" sz="4000" b="1" dirty="0" err="1"/>
              <a:t>code</a:t>
            </a:r>
            <a:r>
              <a:rPr lang="es-ES" sz="4000" b="1" dirty="0"/>
              <a:t> </a:t>
            </a:r>
            <a:r>
              <a:rPr lang="es-ES" sz="4000" b="1" dirty="0" err="1"/>
              <a:t>css</a:t>
            </a:r>
            <a:r>
              <a:rPr lang="es-ES" sz="4000" b="1" dirty="0"/>
              <a:t> :</a:t>
            </a:r>
            <a:endParaRPr lang="fr-FR" sz="4000" b="1" dirty="0"/>
          </a:p>
        </p:txBody>
      </p:sp>
    </p:spTree>
    <p:extLst>
      <p:ext uri="{BB962C8B-B14F-4D97-AF65-F5344CB8AC3E}">
        <p14:creationId xmlns:p14="http://schemas.microsoft.com/office/powerpoint/2010/main" val="365390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58FE1C-BAB1-440D-0BCD-83511D73B59F}"/>
              </a:ext>
            </a:extLst>
          </p:cNvPr>
          <p:cNvSpPr>
            <a:spLocks noGrp="1"/>
          </p:cNvSpPr>
          <p:nvPr>
            <p:ph type="title"/>
          </p:nvPr>
        </p:nvSpPr>
        <p:spPr/>
        <p:txBody>
          <a:bodyPr/>
          <a:lstStyle/>
          <a:p>
            <a:r>
              <a:rPr lang="es-ES" b="1" dirty="0" err="1"/>
              <a:t>Code</a:t>
            </a:r>
            <a:r>
              <a:rPr lang="es-ES" b="1" dirty="0"/>
              <a:t> port_scanner.py</a:t>
            </a:r>
            <a:endParaRPr lang="fr-FR" b="1" dirty="0"/>
          </a:p>
        </p:txBody>
      </p:sp>
      <p:sp>
        <p:nvSpPr>
          <p:cNvPr id="4" name="Rectangle 1">
            <a:extLst>
              <a:ext uri="{FF2B5EF4-FFF2-40B4-BE49-F238E27FC236}">
                <a16:creationId xmlns:a16="http://schemas.microsoft.com/office/drawing/2014/main" id="{9324557E-ABFE-ACF1-9ADE-D6E32F522B4E}"/>
              </a:ext>
            </a:extLst>
          </p:cNvPr>
          <p:cNvSpPr>
            <a:spLocks noGrp="1" noChangeArrowheads="1"/>
          </p:cNvSpPr>
          <p:nvPr>
            <p:ph idx="1"/>
          </p:nvPr>
        </p:nvSpPr>
        <p:spPr bwMode="auto">
          <a:xfrm>
            <a:off x="838202" y="2493189"/>
            <a:ext cx="10674926" cy="3016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rial" panose="020B0604020202020204" pitchFamily="34" charset="0"/>
              </a:rPr>
              <a:t>Ce code Python utilise</a:t>
            </a:r>
            <a:r>
              <a:rPr lang="fr-FR" altLang="fr-FR" sz="1800" dirty="0">
                <a:latin typeface="Arial" panose="020B0604020202020204" pitchFamily="34" charset="0"/>
              </a:rPr>
              <a:t> </a:t>
            </a:r>
            <a:r>
              <a:rPr kumimoji="0" lang="fr-FR" altLang="fr-FR" sz="1800" b="0" i="0" u="none" strike="noStrike" cap="none" normalizeH="0" baseline="0" dirty="0">
                <a:ln>
                  <a:noFill/>
                </a:ln>
                <a:solidFill>
                  <a:schemeClr val="tx1"/>
                </a:solidFill>
                <a:effectLst/>
                <a:latin typeface="Arial" panose="020B0604020202020204" pitchFamily="34" charset="0"/>
              </a:rPr>
              <a:t>la bibliothèque </a:t>
            </a:r>
            <a:r>
              <a:rPr kumimoji="0" lang="fr-FR" altLang="fr-FR" sz="1800" b="0" i="0" u="none" strike="noStrike" cap="none" normalizeH="0" baseline="0" dirty="0" err="1">
                <a:ln>
                  <a:noFill/>
                </a:ln>
                <a:solidFill>
                  <a:schemeClr val="tx1"/>
                </a:solidFill>
                <a:effectLst/>
                <a:latin typeface="Arial" panose="020B0604020202020204" pitchFamily="34" charset="0"/>
              </a:rPr>
              <a:t>Scapy</a:t>
            </a:r>
            <a:r>
              <a:rPr kumimoji="0" lang="fr-FR" altLang="fr-FR" sz="1800" b="0" i="0" u="none" strike="noStrike" cap="none" normalizeH="0" baseline="0" dirty="0">
                <a:ln>
                  <a:noFill/>
                </a:ln>
                <a:solidFill>
                  <a:schemeClr val="tx1"/>
                </a:solidFill>
                <a:effectLst/>
                <a:latin typeface="Arial" panose="020B0604020202020204" pitchFamily="34" charset="0"/>
              </a:rPr>
              <a:t> pour détecter les scans de port en surveillant les paquets réseau sur une interface spécifiée. Lorsqu'un paquet TCP avec le flag SYN activé est capturé, indiquant une tentative d'ouverture de connexion, l'adresse IP source et l'horodatage sont enregistrés. Ces informations sont stockées dans un dictionnaire où les clés sont les adresses IP et les valeurs sont des listes de timestamps. Si une IP envoie un nombre de paquets SYN supérieur à un seuil défini (</a:t>
            </a:r>
            <a:r>
              <a:rPr kumimoji="0" lang="fr-FR" altLang="fr-FR" sz="2000" b="0" i="0" u="none" strike="noStrike" cap="none" normalizeH="0" baseline="0" dirty="0" err="1">
                <a:ln>
                  <a:noFill/>
                </a:ln>
                <a:solidFill>
                  <a:schemeClr val="tx1"/>
                </a:solidFill>
                <a:effectLst/>
                <a:latin typeface="Arial Unicode MS"/>
              </a:rPr>
              <a:t>threshold</a:t>
            </a:r>
            <a:r>
              <a:rPr kumimoji="0" lang="fr-FR" altLang="fr-FR" sz="2000" b="0" i="0" u="none" strike="noStrike" cap="none" normalizeH="0" baseline="0" dirty="0">
                <a:ln>
                  <a:noFill/>
                </a:ln>
                <a:solidFill>
                  <a:schemeClr val="tx1"/>
                </a:solidFill>
                <a:effectLst/>
              </a:rPr>
              <a:t>) dans une fenêtre de temps donnée (</a:t>
            </a:r>
            <a:r>
              <a:rPr kumimoji="0" lang="fr-FR" altLang="fr-FR" sz="2000" b="0" i="0" u="none" strike="noStrike" cap="none" normalizeH="0" baseline="0" dirty="0" err="1">
                <a:ln>
                  <a:noFill/>
                </a:ln>
                <a:solidFill>
                  <a:schemeClr val="tx1"/>
                </a:solidFill>
                <a:effectLst/>
                <a:latin typeface="Arial Unicode MS"/>
              </a:rPr>
              <a:t>time_window</a:t>
            </a:r>
            <a:r>
              <a:rPr kumimoji="0" lang="fr-FR" altLang="fr-FR" sz="2000" b="0" i="0" u="none" strike="noStrike" cap="none" normalizeH="0" baseline="0" dirty="0">
                <a:ln>
                  <a:noFill/>
                </a:ln>
                <a:solidFill>
                  <a:schemeClr val="tx1"/>
                </a:solidFill>
                <a:effectLst/>
              </a:rPr>
              <a:t>), une alerte est déclenchée via la fonction </a:t>
            </a:r>
            <a:r>
              <a:rPr kumimoji="0" lang="fr-FR" altLang="fr-FR" sz="2000" b="0" i="0" u="none" strike="noStrike" cap="none" normalizeH="0" baseline="0" dirty="0" err="1">
                <a:ln>
                  <a:noFill/>
                </a:ln>
                <a:solidFill>
                  <a:schemeClr val="tx1"/>
                </a:solidFill>
                <a:effectLst/>
                <a:latin typeface="Arial Unicode MS"/>
              </a:rPr>
              <a:t>alert_callback</a:t>
            </a:r>
            <a:r>
              <a:rPr kumimoji="0" lang="fr-FR" altLang="fr-FR" sz="2000" b="0" i="0" u="none" strike="noStrike" cap="none" normalizeH="0" baseline="0" dirty="0">
                <a:ln>
                  <a:noFill/>
                </a:ln>
                <a:solidFill>
                  <a:schemeClr val="tx1"/>
                </a:solidFill>
                <a:effectLst/>
              </a:rPr>
              <a:t>, indiquant qu'un scan de port a été détecté depuis cette adresse IP. Après l'alerte, la liste des timestamps pour cette IP est réinitialisée pour éviter de générer plusieurs alertes pour la même session. Ce mécanisme permet de détecter des activités suspectes de balayage de ports, souvent utilisées pour explorer les services ouverts sur un réseau.</a:t>
            </a:r>
            <a:endParaRPr kumimoji="0" lang="fr-FR" altLang="fr-FR"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1131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C32061-D506-42C1-228A-F4DD8D212DD4}"/>
              </a:ext>
            </a:extLst>
          </p:cNvPr>
          <p:cNvSpPr>
            <a:spLocks noGrp="1"/>
          </p:cNvSpPr>
          <p:nvPr>
            <p:ph type="title"/>
          </p:nvPr>
        </p:nvSpPr>
        <p:spPr/>
        <p:txBody>
          <a:bodyPr/>
          <a:lstStyle/>
          <a:p>
            <a:endParaRPr lang="fr-FR" dirty="0"/>
          </a:p>
        </p:txBody>
      </p:sp>
      <p:pic>
        <p:nvPicPr>
          <p:cNvPr id="5" name="Espace réservé du contenu 4">
            <a:extLst>
              <a:ext uri="{FF2B5EF4-FFF2-40B4-BE49-F238E27FC236}">
                <a16:creationId xmlns:a16="http://schemas.microsoft.com/office/drawing/2014/main" id="{309A9C18-9925-3FE0-9C40-5C7129F1D3A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298"/>
            <a:ext cx="9081655" cy="6842702"/>
          </a:xfrm>
        </p:spPr>
      </p:pic>
    </p:spTree>
    <p:extLst>
      <p:ext uri="{BB962C8B-B14F-4D97-AF65-F5344CB8AC3E}">
        <p14:creationId xmlns:p14="http://schemas.microsoft.com/office/powerpoint/2010/main" val="2416132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90840E-CA38-0583-65D8-A5EF91D42F8A}"/>
              </a:ext>
            </a:extLst>
          </p:cNvPr>
          <p:cNvSpPr>
            <a:spLocks noGrp="1"/>
          </p:cNvSpPr>
          <p:nvPr>
            <p:ph type="title"/>
          </p:nvPr>
        </p:nvSpPr>
        <p:spPr/>
        <p:txBody>
          <a:bodyPr/>
          <a:lstStyle/>
          <a:p>
            <a:r>
              <a:rPr lang="es-ES" b="1" dirty="0"/>
              <a:t>Le </a:t>
            </a:r>
            <a:r>
              <a:rPr lang="es-ES" b="1" dirty="0" err="1"/>
              <a:t>code</a:t>
            </a:r>
            <a:r>
              <a:rPr lang="es-ES" b="1" dirty="0"/>
              <a:t> flood_detector.py</a:t>
            </a:r>
            <a:endParaRPr lang="fr-FR" b="1" dirty="0"/>
          </a:p>
        </p:txBody>
      </p:sp>
      <p:sp>
        <p:nvSpPr>
          <p:cNvPr id="4" name="Rectangle 1">
            <a:extLst>
              <a:ext uri="{FF2B5EF4-FFF2-40B4-BE49-F238E27FC236}">
                <a16:creationId xmlns:a16="http://schemas.microsoft.com/office/drawing/2014/main" id="{57B079CA-B348-82A2-426B-7C430E05781A}"/>
              </a:ext>
            </a:extLst>
          </p:cNvPr>
          <p:cNvSpPr>
            <a:spLocks noGrp="1" noChangeArrowheads="1"/>
          </p:cNvSpPr>
          <p:nvPr>
            <p:ph idx="1"/>
          </p:nvPr>
        </p:nvSpPr>
        <p:spPr bwMode="auto">
          <a:xfrm>
            <a:off x="838201" y="1923802"/>
            <a:ext cx="10425055"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a:ln>
                  <a:noFill/>
                </a:ln>
                <a:solidFill>
                  <a:schemeClr val="tx1"/>
                </a:solidFill>
                <a:effectLst/>
                <a:latin typeface="Arial" panose="020B0604020202020204" pitchFamily="34" charset="0"/>
              </a:rPr>
              <a:t>Ce code Python utilise la bibliothèque </a:t>
            </a:r>
            <a:r>
              <a:rPr kumimoji="0" lang="fr-FR" altLang="fr-FR" sz="2400" b="0" i="0" u="none" strike="noStrike" cap="none" normalizeH="0" baseline="0" dirty="0" err="1">
                <a:ln>
                  <a:noFill/>
                </a:ln>
                <a:solidFill>
                  <a:schemeClr val="tx1"/>
                </a:solidFill>
                <a:effectLst/>
                <a:latin typeface="Arial" panose="020B0604020202020204" pitchFamily="34" charset="0"/>
              </a:rPr>
              <a:t>Scapy</a:t>
            </a:r>
            <a:r>
              <a:rPr kumimoji="0" lang="fr-FR" altLang="fr-FR" sz="2400" b="0" i="0" u="none" strike="noStrike" cap="none" normalizeH="0" baseline="0" dirty="0">
                <a:ln>
                  <a:noFill/>
                </a:ln>
                <a:solidFill>
                  <a:schemeClr val="tx1"/>
                </a:solidFill>
                <a:effectLst/>
                <a:latin typeface="Arial" panose="020B0604020202020204" pitchFamily="34" charset="0"/>
              </a:rPr>
              <a:t> pour détecter des attaques de type flood ICMP</a:t>
            </a:r>
            <a:r>
              <a:rPr lang="fr-FR" altLang="fr-FR" sz="2400" dirty="0">
                <a:latin typeface="Arial" panose="020B0604020202020204" pitchFamily="34" charset="0"/>
              </a:rPr>
              <a:t> </a:t>
            </a:r>
            <a:r>
              <a:rPr kumimoji="0" lang="fr-FR" altLang="fr-FR" sz="2400" b="0" i="0" u="none" strike="noStrike" cap="none" normalizeH="0" baseline="0" dirty="0">
                <a:ln>
                  <a:noFill/>
                </a:ln>
                <a:solidFill>
                  <a:schemeClr val="tx1"/>
                </a:solidFill>
                <a:effectLst/>
                <a:latin typeface="Arial" panose="020B0604020202020204" pitchFamily="34" charset="0"/>
              </a:rPr>
              <a:t>en surveillant le trafic réseau. Le script écoute les paquets ICMP sur une interface réseau spécifiée en temps réel. Pour chaque paquet ICMP capturé, il enregistre l'IP source et l'horodatage de la réception. Les paquets sont regroupés par adresse IP dans un dictionnaire. Si une IP dépasse un certain seuil de paquets ICMP (</a:t>
            </a:r>
            <a:r>
              <a:rPr kumimoji="0" lang="fr-FR" altLang="fr-FR" sz="2400" b="0" i="0" u="none" strike="noStrike" cap="none" normalizeH="0" baseline="0" dirty="0" err="1">
                <a:ln>
                  <a:noFill/>
                </a:ln>
                <a:solidFill>
                  <a:schemeClr val="tx1"/>
                </a:solidFill>
                <a:effectLst/>
                <a:latin typeface="Arial Unicode MS"/>
              </a:rPr>
              <a:t>threshold</a:t>
            </a:r>
            <a:r>
              <a:rPr kumimoji="0" lang="fr-FR" altLang="fr-FR" sz="2400" b="0" i="0" u="none" strike="noStrike" cap="none" normalizeH="0" baseline="0" dirty="0">
                <a:ln>
                  <a:noFill/>
                </a:ln>
                <a:solidFill>
                  <a:schemeClr val="tx1"/>
                </a:solidFill>
                <a:effectLst/>
              </a:rPr>
              <a:t>) dans une fenêtre de temps donnée (</a:t>
            </a:r>
            <a:r>
              <a:rPr kumimoji="0" lang="fr-FR" altLang="fr-FR" sz="2400" b="0" i="0" u="none" strike="noStrike" cap="none" normalizeH="0" baseline="0" dirty="0" err="1">
                <a:ln>
                  <a:noFill/>
                </a:ln>
                <a:solidFill>
                  <a:schemeClr val="tx1"/>
                </a:solidFill>
                <a:effectLst/>
                <a:latin typeface="Arial Unicode MS"/>
              </a:rPr>
              <a:t>time_window</a:t>
            </a:r>
            <a:r>
              <a:rPr kumimoji="0" lang="fr-FR" altLang="fr-FR" sz="2400" i="0" u="none" strike="noStrike" cap="none" normalizeH="0" baseline="0" dirty="0">
                <a:ln>
                  <a:noFill/>
                </a:ln>
                <a:solidFill>
                  <a:schemeClr val="tx1"/>
                </a:solidFill>
                <a:effectLst/>
              </a:rPr>
              <a:t>), une alerte est générée via la fonction </a:t>
            </a:r>
            <a:r>
              <a:rPr kumimoji="0" lang="fr-FR" altLang="fr-FR" sz="2400" i="0" u="none" strike="noStrike" cap="none" normalizeH="0" baseline="0" dirty="0" err="1">
                <a:ln>
                  <a:noFill/>
                </a:ln>
                <a:solidFill>
                  <a:schemeClr val="tx1"/>
                </a:solidFill>
                <a:effectLst/>
                <a:latin typeface="Arial Unicode MS"/>
              </a:rPr>
              <a:t>alert_callback</a:t>
            </a:r>
            <a:r>
              <a:rPr kumimoji="0" lang="fr-FR" altLang="fr-FR" sz="2400" i="0" u="none" strike="noStrike" cap="none" normalizeH="0" baseline="0" dirty="0">
                <a:ln>
                  <a:noFill/>
                </a:ln>
                <a:solidFill>
                  <a:schemeClr val="tx1"/>
                </a:solidFill>
                <a:effectLst/>
              </a:rPr>
              <a:t>. Ensuite, la liste des timestamps pour cette IP est réinitialisée pour éviter de déclencher plusieurs alertes consécutives. Ce mécanisme permet de détecter les attaques par flood ICMP, où un grand nombre de paquets ICMP sont envoyés depuis la même IP dans un court laps de temps</a:t>
            </a:r>
            <a:r>
              <a:rPr kumimoji="0" lang="fr-FR" altLang="fr-FR" sz="2400" b="0" i="0" u="none" strike="noStrike" cap="none" normalizeH="0" baseline="0" dirty="0">
                <a:ln>
                  <a:noFill/>
                </a:ln>
                <a:solidFill>
                  <a:schemeClr val="tx1"/>
                </a:solidFill>
                <a:effectLst/>
              </a:rPr>
              <a:t>.</a:t>
            </a:r>
            <a:endParaRPr kumimoji="0" lang="fr-FR" altLang="fr-FR"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98755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C3F9686-8F33-FBEC-A1AD-B6D45A2E85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8749145" cy="6899046"/>
          </a:xfrm>
          <a:prstGeom prst="rect">
            <a:avLst/>
          </a:prstGeom>
        </p:spPr>
      </p:pic>
    </p:spTree>
    <p:extLst>
      <p:ext uri="{BB962C8B-B14F-4D97-AF65-F5344CB8AC3E}">
        <p14:creationId xmlns:p14="http://schemas.microsoft.com/office/powerpoint/2010/main" val="2455315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CAD3B3-B6EC-FADC-00BB-2CDEE17462D3}"/>
              </a:ext>
            </a:extLst>
          </p:cNvPr>
          <p:cNvSpPr>
            <a:spLocks noGrp="1"/>
          </p:cNvSpPr>
          <p:nvPr>
            <p:ph type="title"/>
          </p:nvPr>
        </p:nvSpPr>
        <p:spPr>
          <a:xfrm>
            <a:off x="838200" y="365126"/>
            <a:ext cx="10515600" cy="1189348"/>
          </a:xfrm>
        </p:spPr>
        <p:txBody>
          <a:bodyPr/>
          <a:lstStyle/>
          <a:p>
            <a:r>
              <a:rPr lang="es-ES" b="1" dirty="0"/>
              <a:t>Le </a:t>
            </a:r>
            <a:r>
              <a:rPr lang="es-ES" b="1" dirty="0" err="1"/>
              <a:t>code</a:t>
            </a:r>
            <a:r>
              <a:rPr lang="es-ES" b="1" dirty="0"/>
              <a:t> bruteforce.py</a:t>
            </a:r>
            <a:endParaRPr lang="fr-FR" b="1" dirty="0"/>
          </a:p>
        </p:txBody>
      </p:sp>
      <p:sp>
        <p:nvSpPr>
          <p:cNvPr id="6" name="Rectangle 2">
            <a:extLst>
              <a:ext uri="{FF2B5EF4-FFF2-40B4-BE49-F238E27FC236}">
                <a16:creationId xmlns:a16="http://schemas.microsoft.com/office/drawing/2014/main" id="{CACF7098-0539-ABDE-3F10-2558EF0206F9}"/>
              </a:ext>
            </a:extLst>
          </p:cNvPr>
          <p:cNvSpPr>
            <a:spLocks noGrp="1" noChangeArrowheads="1"/>
          </p:cNvSpPr>
          <p:nvPr>
            <p:ph idx="1"/>
          </p:nvPr>
        </p:nvSpPr>
        <p:spPr bwMode="auto">
          <a:xfrm>
            <a:off x="838200" y="1554473"/>
            <a:ext cx="10102327"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a:ln>
                  <a:noFill/>
                </a:ln>
                <a:solidFill>
                  <a:schemeClr val="tx1"/>
                </a:solidFill>
                <a:effectLst/>
                <a:latin typeface="Arial" panose="020B0604020202020204" pitchFamily="34" charset="0"/>
              </a:rPr>
              <a:t>Ce code Python détecte les attaques par force brute</a:t>
            </a:r>
            <a:r>
              <a:rPr lang="fr-FR" altLang="fr-FR" sz="2400" dirty="0">
                <a:latin typeface="Arial" panose="020B0604020202020204" pitchFamily="34" charset="0"/>
              </a:rPr>
              <a:t> </a:t>
            </a:r>
            <a:r>
              <a:rPr kumimoji="0" lang="fr-FR" altLang="fr-FR" sz="2400" b="0" i="0" u="none" strike="noStrike" cap="none" normalizeH="0" baseline="0" dirty="0">
                <a:ln>
                  <a:noFill/>
                </a:ln>
                <a:solidFill>
                  <a:schemeClr val="tx1"/>
                </a:solidFill>
                <a:effectLst/>
                <a:latin typeface="Arial" panose="020B0604020202020204" pitchFamily="34" charset="0"/>
              </a:rPr>
              <a:t>en analysant un fichier journal d'authentification,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a:ln>
                  <a:noFill/>
                </a:ln>
                <a:solidFill>
                  <a:schemeClr val="tx1"/>
                </a:solidFill>
                <a:effectLst/>
                <a:latin typeface="Arial" panose="020B0604020202020204" pitchFamily="34" charset="0"/>
              </a:rPr>
              <a:t>généralement utilisé pour surveiller les tentatives de connexion. Il utilise un fichier journal en continu, surveillant les lignes ajoutées en temps réel. Pour chaque ligne, le script vérifie si elle contient des tentatives de connexion échouées ("</a:t>
            </a:r>
            <a:r>
              <a:rPr kumimoji="0" lang="fr-FR" altLang="fr-FR" sz="2400" b="0" i="0" u="none" strike="noStrike" cap="none" normalizeH="0" baseline="0" dirty="0" err="1">
                <a:ln>
                  <a:noFill/>
                </a:ln>
                <a:solidFill>
                  <a:schemeClr val="tx1"/>
                </a:solidFill>
                <a:effectLst/>
                <a:latin typeface="Arial" panose="020B0604020202020204" pitchFamily="34" charset="0"/>
              </a:rPr>
              <a:t>Failed</a:t>
            </a:r>
            <a:r>
              <a:rPr kumimoji="0" lang="fr-FR" altLang="fr-FR" sz="2400" b="0" i="0" u="none" strike="noStrike" cap="none" normalizeH="0" baseline="0" dirty="0">
                <a:ln>
                  <a:noFill/>
                </a:ln>
                <a:solidFill>
                  <a:schemeClr val="tx1"/>
                </a:solidFill>
                <a:effectLst/>
                <a:latin typeface="Arial" panose="020B0604020202020204" pitchFamily="34" charset="0"/>
              </a:rPr>
              <a:t> </a:t>
            </a:r>
            <a:r>
              <a:rPr kumimoji="0" lang="fr-FR" altLang="fr-FR" sz="2400" b="0" i="0" u="none" strike="noStrike" cap="none" normalizeH="0" baseline="0" dirty="0" err="1">
                <a:ln>
                  <a:noFill/>
                </a:ln>
                <a:solidFill>
                  <a:schemeClr val="tx1"/>
                </a:solidFill>
                <a:effectLst/>
                <a:latin typeface="Arial" panose="020B0604020202020204" pitchFamily="34" charset="0"/>
              </a:rPr>
              <a:t>password</a:t>
            </a:r>
            <a:r>
              <a:rPr kumimoji="0" lang="fr-FR" altLang="fr-FR" sz="2400" b="0" i="0" u="none" strike="noStrike" cap="none" normalizeH="0" baseline="0" dirty="0">
                <a:ln>
                  <a:noFill/>
                </a:ln>
                <a:solidFill>
                  <a:schemeClr val="tx1"/>
                </a:solidFill>
                <a:effectLst/>
                <a:latin typeface="Arial" panose="020B0604020202020204" pitchFamily="34" charset="0"/>
              </a:rPr>
              <a:t>") et</a:t>
            </a:r>
            <a:r>
              <a:rPr lang="fr-FR" altLang="fr-FR" sz="2400" dirty="0">
                <a:latin typeface="Arial" panose="020B0604020202020204" pitchFamily="34" charset="0"/>
              </a:rPr>
              <a:t> </a:t>
            </a:r>
            <a:r>
              <a:rPr kumimoji="0" lang="fr-FR" altLang="fr-FR" sz="2400" b="0" i="0" u="none" strike="noStrike" cap="none" normalizeH="0" baseline="0" dirty="0">
                <a:ln>
                  <a:noFill/>
                </a:ln>
                <a:solidFill>
                  <a:schemeClr val="tx1"/>
                </a:solidFill>
                <a:effectLst/>
                <a:latin typeface="Arial" panose="020B0604020202020204" pitchFamily="34" charset="0"/>
              </a:rPr>
              <a:t>extrait l'adresse IP correspondante. Les tentatives échouées par IP sont enregistrées avec un horodatage et stockées dans un dictionnaire. Si une IP dépasse un seuil de tentatives échouées (défini par </a:t>
            </a:r>
            <a:r>
              <a:rPr kumimoji="0" lang="fr-FR" altLang="fr-FR" sz="2400" b="0" i="0" u="none" strike="noStrike" cap="none" normalizeH="0" baseline="0" dirty="0" err="1">
                <a:ln>
                  <a:noFill/>
                </a:ln>
                <a:solidFill>
                  <a:schemeClr val="tx1"/>
                </a:solidFill>
                <a:effectLst/>
                <a:latin typeface="Arial Unicode MS"/>
              </a:rPr>
              <a:t>threshold</a:t>
            </a:r>
            <a:r>
              <a:rPr kumimoji="0" lang="fr-FR" altLang="fr-FR" sz="2400" b="0" i="0" u="none" strike="noStrike" cap="none" normalizeH="0" baseline="0" dirty="0">
                <a:ln>
                  <a:noFill/>
                </a:ln>
                <a:solidFill>
                  <a:schemeClr val="tx1"/>
                </a:solidFill>
                <a:effectLst/>
              </a:rPr>
              <a:t>) dans une fenêtre de temps donnée (définie par </a:t>
            </a:r>
            <a:r>
              <a:rPr kumimoji="0" lang="fr-FR" altLang="fr-FR" sz="2400" b="0" i="0" u="none" strike="noStrike" cap="none" normalizeH="0" baseline="0" dirty="0" err="1">
                <a:ln>
                  <a:noFill/>
                </a:ln>
                <a:solidFill>
                  <a:schemeClr val="tx1"/>
                </a:solidFill>
                <a:effectLst/>
                <a:latin typeface="Arial Unicode MS"/>
              </a:rPr>
              <a:t>time_window</a:t>
            </a:r>
            <a:r>
              <a:rPr kumimoji="0" lang="fr-FR" altLang="fr-FR" sz="2400" b="0" i="0" u="none" strike="noStrike" cap="none" normalizeH="0" baseline="0" dirty="0">
                <a:ln>
                  <a:noFill/>
                </a:ln>
                <a:solidFill>
                  <a:schemeClr val="tx1"/>
                </a:solidFill>
                <a:effectLst/>
              </a:rPr>
              <a:t>), une alerte est déclenchée via la fonction </a:t>
            </a:r>
            <a:r>
              <a:rPr kumimoji="0" lang="fr-FR" altLang="fr-FR" sz="2400" b="0" i="0" u="none" strike="noStrike" cap="none" normalizeH="0" baseline="0" dirty="0" err="1">
                <a:ln>
                  <a:noFill/>
                </a:ln>
                <a:solidFill>
                  <a:schemeClr val="tx1"/>
                </a:solidFill>
                <a:effectLst/>
                <a:latin typeface="Arial Unicode MS"/>
              </a:rPr>
              <a:t>alert_callback</a:t>
            </a:r>
            <a:r>
              <a:rPr kumimoji="0" lang="fr-FR" altLang="fr-FR" sz="2400" b="0" i="0" u="none" strike="noStrike" cap="none" normalizeH="0" baseline="0" dirty="0">
                <a:ln>
                  <a:noFill/>
                </a:ln>
                <a:solidFill>
                  <a:schemeClr val="tx1"/>
                </a:solidFill>
                <a:effectLst/>
              </a:rPr>
              <a:t>. Après l'alerte, la liste des tentatives échouées pour cette IP est réinitialisée. Ce script permet ainsi de détecter automatiquement des attaques par force brute en surveillant les journaux système.</a:t>
            </a:r>
            <a:endParaRPr kumimoji="0" lang="fr-FR" altLang="fr-FR"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75516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8F0E2F6-BA59-8900-A0E0-DA94E23DCE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097398" cy="6858000"/>
          </a:xfrm>
          <a:prstGeom prst="rect">
            <a:avLst/>
          </a:prstGeom>
        </p:spPr>
      </p:pic>
    </p:spTree>
    <p:extLst>
      <p:ext uri="{BB962C8B-B14F-4D97-AF65-F5344CB8AC3E}">
        <p14:creationId xmlns:p14="http://schemas.microsoft.com/office/powerpoint/2010/main" val="7552057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8CD67C-81E9-5C20-90C3-3F37A6441878}"/>
              </a:ext>
            </a:extLst>
          </p:cNvPr>
          <p:cNvSpPr>
            <a:spLocks noGrp="1"/>
          </p:cNvSpPr>
          <p:nvPr>
            <p:ph type="title"/>
          </p:nvPr>
        </p:nvSpPr>
        <p:spPr/>
        <p:txBody>
          <a:bodyPr/>
          <a:lstStyle/>
          <a:p>
            <a:r>
              <a:rPr lang="es-ES" b="1" dirty="0"/>
              <a:t>Le </a:t>
            </a:r>
            <a:r>
              <a:rPr lang="es-ES" b="1" dirty="0" err="1"/>
              <a:t>code</a:t>
            </a:r>
            <a:r>
              <a:rPr lang="es-ES" b="1" dirty="0"/>
              <a:t> main.py</a:t>
            </a:r>
            <a:endParaRPr lang="fr-FR" b="1" dirty="0"/>
          </a:p>
        </p:txBody>
      </p:sp>
      <p:sp>
        <p:nvSpPr>
          <p:cNvPr id="4" name="Rectangle 1">
            <a:extLst>
              <a:ext uri="{FF2B5EF4-FFF2-40B4-BE49-F238E27FC236}">
                <a16:creationId xmlns:a16="http://schemas.microsoft.com/office/drawing/2014/main" id="{19886A53-7EC7-B520-01D8-DD89515F3B58}"/>
              </a:ext>
            </a:extLst>
          </p:cNvPr>
          <p:cNvSpPr>
            <a:spLocks noGrp="1" noChangeArrowheads="1"/>
          </p:cNvSpPr>
          <p:nvPr>
            <p:ph idx="1"/>
          </p:nvPr>
        </p:nvSpPr>
        <p:spPr bwMode="auto">
          <a:xfrm>
            <a:off x="838202" y="2216191"/>
            <a:ext cx="10650966" cy="3570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rial" panose="020B0604020202020204" pitchFamily="34" charset="0"/>
              </a:rPr>
              <a:t>Ce code Python implémente un système de détection d'intrusion (IDS)</a:t>
            </a:r>
            <a:r>
              <a:rPr lang="fr-FR" altLang="fr-FR" sz="1800" dirty="0">
                <a:latin typeface="Arial" panose="020B0604020202020204" pitchFamily="34" charset="0"/>
              </a:rPr>
              <a:t> </a:t>
            </a:r>
            <a:r>
              <a:rPr kumimoji="0" lang="fr-FR" altLang="fr-FR" sz="1800" b="0" i="0" u="none" strike="noStrike" cap="none" normalizeH="0" baseline="0" dirty="0">
                <a:ln>
                  <a:noFill/>
                </a:ln>
                <a:solidFill>
                  <a:schemeClr val="tx1"/>
                </a:solidFill>
                <a:effectLst/>
                <a:latin typeface="Arial" panose="020B0604020202020204" pitchFamily="34" charset="0"/>
              </a:rPr>
              <a:t>en utilisant Flask pour l'interface web, </a:t>
            </a:r>
            <a:r>
              <a:rPr kumimoji="0" lang="fr-FR" altLang="fr-FR" sz="1800" b="0" i="0" u="none" strike="noStrike" cap="none" normalizeH="0" baseline="0" dirty="0" err="1">
                <a:ln>
                  <a:noFill/>
                </a:ln>
                <a:solidFill>
                  <a:schemeClr val="tx1"/>
                </a:solidFill>
                <a:effectLst/>
                <a:latin typeface="Arial" panose="020B0604020202020204" pitchFamily="34" charset="0"/>
              </a:rPr>
              <a:t>SocketIO</a:t>
            </a:r>
            <a:r>
              <a:rPr kumimoji="0" lang="fr-FR" altLang="fr-FR" sz="1800" b="0" i="0" u="none" strike="noStrike" cap="none" normalizeH="0" baseline="0" dirty="0">
                <a:ln>
                  <a:noFill/>
                </a:ln>
                <a:solidFill>
                  <a:schemeClr val="tx1"/>
                </a:solidFill>
                <a:effectLst/>
                <a:latin typeface="Arial" panose="020B0604020202020204" pitchFamily="34" charset="0"/>
              </a:rPr>
              <a:t> pour la communication en temps réel, et </a:t>
            </a:r>
            <a:r>
              <a:rPr kumimoji="0" lang="fr-FR" altLang="fr-FR" sz="1800" b="0" i="0" u="none" strike="noStrike" cap="none" normalizeH="0" baseline="0" dirty="0" err="1">
                <a:ln>
                  <a:noFill/>
                </a:ln>
                <a:solidFill>
                  <a:schemeClr val="tx1"/>
                </a:solidFill>
                <a:effectLst/>
                <a:latin typeface="Arial" panose="020B0604020202020204" pitchFamily="34" charset="0"/>
              </a:rPr>
              <a:t>Scapy</a:t>
            </a:r>
            <a:r>
              <a:rPr kumimoji="0" lang="fr-FR" altLang="fr-FR" sz="1800" b="0" i="0" u="none" strike="noStrike" cap="none" normalizeH="0" baseline="0" dirty="0">
                <a:ln>
                  <a:noFill/>
                </a:ln>
                <a:solidFill>
                  <a:schemeClr val="tx1"/>
                </a:solidFill>
                <a:effectLst/>
                <a:latin typeface="Arial" panose="020B0604020202020204" pitchFamily="34" charset="0"/>
              </a:rPr>
              <a:t> pour la capture de paquets réseau. Il permet de surveiller les activités réseau sur une interface spécifiée (par défaut "ens33") et de détecter des attaques telles que les scans de port, les attaques par force brute et les </a:t>
            </a:r>
            <a:r>
              <a:rPr kumimoji="0" lang="fr-FR" altLang="fr-FR" sz="1800" b="0" i="0" u="none" strike="noStrike" cap="none" normalizeH="0" baseline="0" dirty="0" err="1">
                <a:ln>
                  <a:noFill/>
                </a:ln>
                <a:solidFill>
                  <a:schemeClr val="tx1"/>
                </a:solidFill>
                <a:effectLst/>
                <a:latin typeface="Arial" panose="020B0604020202020204" pitchFamily="34" charset="0"/>
              </a:rPr>
              <a:t>floods</a:t>
            </a:r>
            <a:r>
              <a:rPr kumimoji="0" lang="fr-FR" altLang="fr-FR" sz="1800" b="0" i="0" u="none" strike="noStrike" cap="none" normalizeH="0" baseline="0" dirty="0">
                <a:ln>
                  <a:noFill/>
                </a:ln>
                <a:solidFill>
                  <a:schemeClr val="tx1"/>
                </a:solidFill>
                <a:effectLst/>
                <a:latin typeface="Arial" panose="020B0604020202020204" pitchFamily="34" charset="0"/>
              </a:rPr>
              <a:t> ICMP en analysant les paquets capturés. Les alertes sont enregistrées dans une base de données SQLite, et sont envoyées en temps réel aux clients connectés via </a:t>
            </a:r>
            <a:r>
              <a:rPr kumimoji="0" lang="fr-FR" altLang="fr-FR" sz="1800" b="0" i="0" u="none" strike="noStrike" cap="none" normalizeH="0" baseline="0" dirty="0" err="1">
                <a:ln>
                  <a:noFill/>
                </a:ln>
                <a:solidFill>
                  <a:schemeClr val="tx1"/>
                </a:solidFill>
                <a:effectLst/>
                <a:latin typeface="Arial" panose="020B0604020202020204" pitchFamily="34" charset="0"/>
              </a:rPr>
              <a:t>WebSocket</a:t>
            </a:r>
            <a:r>
              <a:rPr kumimoji="0" lang="fr-FR" altLang="fr-FR" sz="1800" b="0" i="0" u="none" strike="noStrike" cap="none" normalizeH="0" baseline="0" dirty="0">
                <a:ln>
                  <a:noFill/>
                </a:ln>
                <a:solidFill>
                  <a:schemeClr val="tx1"/>
                </a:solidFill>
                <a:effectLst/>
                <a:latin typeface="Arial" panose="020B0604020202020204" pitchFamily="34" charset="0"/>
              </a:rPr>
              <a:t>. Le système permet de démarrer ou d'arrêter la surveillance réseau en basculant l'état de l'IDS via une route Flask (</a:t>
            </a:r>
            <a:r>
              <a:rPr kumimoji="0" lang="fr-FR" altLang="fr-FR" sz="2000" b="0" i="0" u="none" strike="noStrike" cap="none" normalizeH="0" baseline="0" dirty="0">
                <a:ln>
                  <a:noFill/>
                </a:ln>
                <a:solidFill>
                  <a:schemeClr val="tx1"/>
                </a:solidFill>
                <a:effectLst/>
                <a:latin typeface="Arial Unicode MS"/>
              </a:rPr>
              <a:t>/</a:t>
            </a:r>
            <a:r>
              <a:rPr kumimoji="0" lang="fr-FR" altLang="fr-FR" sz="2000" b="0" i="0" u="none" strike="noStrike" cap="none" normalizeH="0" baseline="0" dirty="0" err="1">
                <a:ln>
                  <a:noFill/>
                </a:ln>
                <a:solidFill>
                  <a:schemeClr val="tx1"/>
                </a:solidFill>
                <a:effectLst/>
                <a:latin typeface="Arial Unicode MS"/>
              </a:rPr>
              <a:t>toggle_ids</a:t>
            </a:r>
            <a:r>
              <a:rPr kumimoji="0" lang="fr-FR" altLang="fr-FR" sz="2000" b="0" i="0" u="none" strike="noStrike" cap="none" normalizeH="0" baseline="0" dirty="0">
                <a:ln>
                  <a:noFill/>
                </a:ln>
                <a:solidFill>
                  <a:schemeClr val="tx1"/>
                </a:solidFill>
                <a:effectLst/>
              </a:rPr>
              <a:t>). Le processus de capture des paquets et de détection d'attaques fonctionne dans des threads séparés pour éviter de bloquer l'interface utilisateur. La base de données est initialisée au démarrage, et les alertes peuvent être récupérées via l'API REST (</a:t>
            </a:r>
            <a:r>
              <a:rPr kumimoji="0" lang="fr-FR" altLang="fr-FR" sz="2000" b="0" i="0" u="none" strike="noStrike" cap="none" normalizeH="0" baseline="0" dirty="0">
                <a:ln>
                  <a:noFill/>
                </a:ln>
                <a:solidFill>
                  <a:schemeClr val="tx1"/>
                </a:solidFill>
                <a:effectLst/>
                <a:latin typeface="Arial Unicode MS"/>
              </a:rPr>
              <a:t>/</a:t>
            </a:r>
            <a:r>
              <a:rPr kumimoji="0" lang="fr-FR" altLang="fr-FR" sz="2000" b="0" i="0" u="none" strike="noStrike" cap="none" normalizeH="0" baseline="0" dirty="0" err="1">
                <a:ln>
                  <a:noFill/>
                </a:ln>
                <a:solidFill>
                  <a:schemeClr val="tx1"/>
                </a:solidFill>
                <a:effectLst/>
                <a:latin typeface="Arial Unicode MS"/>
              </a:rPr>
              <a:t>alerts</a:t>
            </a:r>
            <a:r>
              <a:rPr kumimoji="0" lang="fr-FR" altLang="fr-FR" sz="2000" b="0" i="0" u="none" strike="noStrike" cap="none" normalizeH="0" baseline="0" dirty="0">
                <a:ln>
                  <a:noFill/>
                </a:ln>
                <a:solidFill>
                  <a:schemeClr val="tx1"/>
                </a:solidFill>
                <a:effectLst/>
              </a:rPr>
              <a:t>). Lorsqu'une alerte est générée, elle est enregistrée dans la base de données et envoyée immédiatement aux clients via </a:t>
            </a:r>
            <a:r>
              <a:rPr kumimoji="0" lang="fr-FR" altLang="fr-FR" sz="2000" b="0" i="0" u="none" strike="noStrike" cap="none" normalizeH="0" baseline="0" dirty="0" err="1">
                <a:ln>
                  <a:noFill/>
                </a:ln>
                <a:solidFill>
                  <a:schemeClr val="tx1"/>
                </a:solidFill>
                <a:effectLst/>
              </a:rPr>
              <a:t>SocketIO</a:t>
            </a:r>
            <a:r>
              <a:rPr kumimoji="0" lang="fr-FR" altLang="fr-FR" sz="2000" b="0" i="0" u="none" strike="noStrike" cap="none" normalizeH="0" baseline="0" dirty="0">
                <a:ln>
                  <a:noFill/>
                </a:ln>
                <a:solidFill>
                  <a:schemeClr val="tx1"/>
                </a:solidFill>
                <a:effectLst/>
              </a:rPr>
              <a:t> pour un traitement en temps réel.</a:t>
            </a:r>
            <a:endParaRPr kumimoji="0" lang="fr-FR" altLang="fr-FR"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037400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F19616E-2A95-A9F2-15B3-C829D174BD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5673" y="0"/>
            <a:ext cx="7845136" cy="6858000"/>
          </a:xfrm>
          <a:prstGeom prst="rect">
            <a:avLst/>
          </a:prstGeom>
        </p:spPr>
      </p:pic>
    </p:spTree>
    <p:extLst>
      <p:ext uri="{BB962C8B-B14F-4D97-AF65-F5344CB8AC3E}">
        <p14:creationId xmlns:p14="http://schemas.microsoft.com/office/powerpoint/2010/main" val="4112674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2F4D865-75B1-BE3F-D6B8-470AC9E6B9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49" y="2460481"/>
            <a:ext cx="10363084" cy="2922011"/>
          </a:xfrm>
          <a:prstGeom prst="rect">
            <a:avLst/>
          </a:prstGeom>
        </p:spPr>
      </p:pic>
    </p:spTree>
    <p:extLst>
      <p:ext uri="{BB962C8B-B14F-4D97-AF65-F5344CB8AC3E}">
        <p14:creationId xmlns:p14="http://schemas.microsoft.com/office/powerpoint/2010/main" val="242001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E7E4B06-C793-4958-D047-5C7EC698B6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0" y="2223655"/>
            <a:ext cx="6524104" cy="2878281"/>
          </a:xfrm>
          <a:prstGeom prst="rect">
            <a:avLst/>
          </a:prstGeom>
        </p:spPr>
      </p:pic>
      <p:pic>
        <p:nvPicPr>
          <p:cNvPr id="5" name="Image 4">
            <a:extLst>
              <a:ext uri="{FF2B5EF4-FFF2-40B4-BE49-F238E27FC236}">
                <a16:creationId xmlns:a16="http://schemas.microsoft.com/office/drawing/2014/main" id="{E88C97A3-C786-3B3D-9304-01CBEFE132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0964" y="1306025"/>
            <a:ext cx="5149622" cy="5448066"/>
          </a:xfrm>
          <a:prstGeom prst="rect">
            <a:avLst/>
          </a:prstGeom>
        </p:spPr>
      </p:pic>
      <p:sp>
        <p:nvSpPr>
          <p:cNvPr id="6" name="ZoneTexte 5">
            <a:extLst>
              <a:ext uri="{FF2B5EF4-FFF2-40B4-BE49-F238E27FC236}">
                <a16:creationId xmlns:a16="http://schemas.microsoft.com/office/drawing/2014/main" id="{B5B17CED-C2AD-C005-9503-F8F3F5CD72FE}"/>
              </a:ext>
            </a:extLst>
          </p:cNvPr>
          <p:cNvSpPr txBox="1"/>
          <p:nvPr/>
        </p:nvSpPr>
        <p:spPr>
          <a:xfrm>
            <a:off x="299203" y="332508"/>
            <a:ext cx="8946572" cy="707886"/>
          </a:xfrm>
          <a:prstGeom prst="rect">
            <a:avLst/>
          </a:prstGeom>
          <a:noFill/>
        </p:spPr>
        <p:txBody>
          <a:bodyPr wrap="square" rtlCol="0">
            <a:spAutoFit/>
          </a:bodyPr>
          <a:lstStyle/>
          <a:p>
            <a:r>
              <a:rPr lang="es-ES" sz="4000" b="1" dirty="0" err="1"/>
              <a:t>Detection</a:t>
            </a:r>
            <a:r>
              <a:rPr lang="es-ES" sz="4000" b="1" dirty="0"/>
              <a:t> de </a:t>
            </a:r>
            <a:r>
              <a:rPr lang="es-ES" sz="4000" b="1" dirty="0" err="1"/>
              <a:t>scan</a:t>
            </a:r>
            <a:r>
              <a:rPr lang="es-ES" sz="4000" b="1" dirty="0"/>
              <a:t> de </a:t>
            </a:r>
            <a:r>
              <a:rPr lang="es-ES" sz="4000" b="1" dirty="0" err="1"/>
              <a:t>ports</a:t>
            </a:r>
            <a:endParaRPr lang="fr-FR" sz="4000" b="1" dirty="0"/>
          </a:p>
        </p:txBody>
      </p:sp>
    </p:spTree>
    <p:extLst>
      <p:ext uri="{BB962C8B-B14F-4D97-AF65-F5344CB8AC3E}">
        <p14:creationId xmlns:p14="http://schemas.microsoft.com/office/powerpoint/2010/main" val="2396566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F3B3FFC-22FB-0FF5-F9BD-149104ECA8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 y="2732809"/>
            <a:ext cx="7220826" cy="2919846"/>
          </a:xfrm>
          <a:prstGeom prst="rect">
            <a:avLst/>
          </a:prstGeom>
        </p:spPr>
      </p:pic>
      <p:pic>
        <p:nvPicPr>
          <p:cNvPr id="5" name="Image 4">
            <a:extLst>
              <a:ext uri="{FF2B5EF4-FFF2-40B4-BE49-F238E27FC236}">
                <a16:creationId xmlns:a16="http://schemas.microsoft.com/office/drawing/2014/main" id="{ED4836B7-EE30-33CD-6B9D-2CF3780DDA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2098" y="1827599"/>
            <a:ext cx="4819902" cy="5030401"/>
          </a:xfrm>
          <a:prstGeom prst="rect">
            <a:avLst/>
          </a:prstGeom>
        </p:spPr>
      </p:pic>
      <p:sp>
        <p:nvSpPr>
          <p:cNvPr id="7" name="ZoneTexte 6">
            <a:extLst>
              <a:ext uri="{FF2B5EF4-FFF2-40B4-BE49-F238E27FC236}">
                <a16:creationId xmlns:a16="http://schemas.microsoft.com/office/drawing/2014/main" id="{DB86C938-13F9-1741-53D4-DC64833B7DE2}"/>
              </a:ext>
            </a:extLst>
          </p:cNvPr>
          <p:cNvSpPr txBox="1"/>
          <p:nvPr/>
        </p:nvSpPr>
        <p:spPr>
          <a:xfrm>
            <a:off x="896216" y="594652"/>
            <a:ext cx="6094268" cy="769441"/>
          </a:xfrm>
          <a:prstGeom prst="rect">
            <a:avLst/>
          </a:prstGeom>
          <a:noFill/>
        </p:spPr>
        <p:txBody>
          <a:bodyPr wrap="square">
            <a:spAutoFit/>
          </a:bodyPr>
          <a:lstStyle/>
          <a:p>
            <a:r>
              <a:rPr lang="es-ES" sz="4400" b="1" dirty="0" err="1"/>
              <a:t>Detection</a:t>
            </a:r>
            <a:r>
              <a:rPr lang="es-ES" sz="4400" b="1" dirty="0"/>
              <a:t> de </a:t>
            </a:r>
            <a:r>
              <a:rPr lang="es-ES" sz="4400" b="1" dirty="0" err="1"/>
              <a:t>flooding</a:t>
            </a:r>
            <a:r>
              <a:rPr lang="es-ES" sz="4400" b="1" dirty="0"/>
              <a:t> :</a:t>
            </a:r>
            <a:endParaRPr lang="fr-FR" sz="4400" b="1" dirty="0"/>
          </a:p>
        </p:txBody>
      </p:sp>
    </p:spTree>
    <p:extLst>
      <p:ext uri="{BB962C8B-B14F-4D97-AF65-F5344CB8AC3E}">
        <p14:creationId xmlns:p14="http://schemas.microsoft.com/office/powerpoint/2010/main" val="1458978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713C4E3-BF5C-6B28-D3DA-0845966127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767446"/>
            <a:ext cx="6693027" cy="2968336"/>
          </a:xfrm>
          <a:prstGeom prst="rect">
            <a:avLst/>
          </a:prstGeom>
        </p:spPr>
      </p:pic>
      <p:pic>
        <p:nvPicPr>
          <p:cNvPr id="5" name="Image 4">
            <a:extLst>
              <a:ext uri="{FF2B5EF4-FFF2-40B4-BE49-F238E27FC236}">
                <a16:creationId xmlns:a16="http://schemas.microsoft.com/office/drawing/2014/main" id="{090BE9C1-196C-F3F0-CA85-9AAFB47270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4873" y="1472445"/>
            <a:ext cx="5178135" cy="5430583"/>
          </a:xfrm>
          <a:prstGeom prst="rect">
            <a:avLst/>
          </a:prstGeom>
        </p:spPr>
      </p:pic>
      <p:sp>
        <p:nvSpPr>
          <p:cNvPr id="7" name="ZoneTexte 6">
            <a:extLst>
              <a:ext uri="{FF2B5EF4-FFF2-40B4-BE49-F238E27FC236}">
                <a16:creationId xmlns:a16="http://schemas.microsoft.com/office/drawing/2014/main" id="{C8620533-C611-7EA5-6ED1-292AC23E287F}"/>
              </a:ext>
            </a:extLst>
          </p:cNvPr>
          <p:cNvSpPr txBox="1"/>
          <p:nvPr/>
        </p:nvSpPr>
        <p:spPr>
          <a:xfrm>
            <a:off x="948171" y="480353"/>
            <a:ext cx="6094268" cy="769441"/>
          </a:xfrm>
          <a:prstGeom prst="rect">
            <a:avLst/>
          </a:prstGeom>
          <a:noFill/>
        </p:spPr>
        <p:txBody>
          <a:bodyPr wrap="square">
            <a:spAutoFit/>
          </a:bodyPr>
          <a:lstStyle/>
          <a:p>
            <a:r>
              <a:rPr lang="es-ES" sz="4400" dirty="0" err="1"/>
              <a:t>Detection</a:t>
            </a:r>
            <a:r>
              <a:rPr lang="es-ES" sz="4400" dirty="0"/>
              <a:t> de forcé brute :</a:t>
            </a:r>
            <a:endParaRPr lang="fr-FR" sz="4400" dirty="0"/>
          </a:p>
        </p:txBody>
      </p:sp>
    </p:spTree>
    <p:extLst>
      <p:ext uri="{BB962C8B-B14F-4D97-AF65-F5344CB8AC3E}">
        <p14:creationId xmlns:p14="http://schemas.microsoft.com/office/powerpoint/2010/main" val="8650864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30D9AD-5FE1-DD89-86F5-EF4AE476C723}"/>
              </a:ext>
            </a:extLst>
          </p:cNvPr>
          <p:cNvSpPr>
            <a:spLocks noGrp="1"/>
          </p:cNvSpPr>
          <p:nvPr>
            <p:ph type="title"/>
          </p:nvPr>
        </p:nvSpPr>
        <p:spPr/>
        <p:txBody>
          <a:bodyPr/>
          <a:lstStyle/>
          <a:p>
            <a:r>
              <a:rPr lang="es-ES" b="1" dirty="0" err="1"/>
              <a:t>Conclusion</a:t>
            </a:r>
            <a:r>
              <a:rPr lang="es-ES" b="1" dirty="0"/>
              <a:t> :</a:t>
            </a:r>
            <a:endParaRPr lang="fr-FR" b="1" dirty="0"/>
          </a:p>
        </p:txBody>
      </p:sp>
      <p:sp>
        <p:nvSpPr>
          <p:cNvPr id="4" name="Rectangle 1">
            <a:extLst>
              <a:ext uri="{FF2B5EF4-FFF2-40B4-BE49-F238E27FC236}">
                <a16:creationId xmlns:a16="http://schemas.microsoft.com/office/drawing/2014/main" id="{A99CE454-18F7-5E07-9F79-661705202855}"/>
              </a:ext>
            </a:extLst>
          </p:cNvPr>
          <p:cNvSpPr>
            <a:spLocks noGrp="1" noChangeArrowheads="1"/>
          </p:cNvSpPr>
          <p:nvPr>
            <p:ph idx="1"/>
          </p:nvPr>
        </p:nvSpPr>
        <p:spPr bwMode="auto">
          <a:xfrm>
            <a:off x="838201" y="1739137"/>
            <a:ext cx="10737272"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a:ln>
                  <a:noFill/>
                </a:ln>
                <a:solidFill>
                  <a:schemeClr val="tx1"/>
                </a:solidFill>
                <a:effectLst/>
                <a:latin typeface="Arial" panose="020B0604020202020204" pitchFamily="34" charset="0"/>
              </a:rPr>
              <a:t>En conclusion, les systèmes </a:t>
            </a:r>
            <a:r>
              <a:rPr kumimoji="0" lang="fr-FR" altLang="fr-FR" sz="2400" b="1" i="0" u="none" strike="noStrike" cap="none" normalizeH="0" baseline="0" dirty="0">
                <a:ln>
                  <a:noFill/>
                </a:ln>
                <a:solidFill>
                  <a:schemeClr val="tx1"/>
                </a:solidFill>
                <a:effectLst/>
                <a:latin typeface="Arial" panose="020B0604020202020204" pitchFamily="34" charset="0"/>
              </a:rPr>
              <a:t>IDS (Intrusion </a:t>
            </a:r>
            <a:r>
              <a:rPr kumimoji="0" lang="fr-FR" altLang="fr-FR" sz="2400" b="1" i="0" u="none" strike="noStrike" cap="none" normalizeH="0" baseline="0" dirty="0" err="1">
                <a:ln>
                  <a:noFill/>
                </a:ln>
                <a:solidFill>
                  <a:schemeClr val="tx1"/>
                </a:solidFill>
                <a:effectLst/>
                <a:latin typeface="Arial" panose="020B0604020202020204" pitchFamily="34" charset="0"/>
              </a:rPr>
              <a:t>Detection</a:t>
            </a:r>
            <a:r>
              <a:rPr kumimoji="0" lang="fr-FR" altLang="fr-FR" sz="2400" b="1" i="0" u="none" strike="noStrike" cap="none" normalizeH="0" baseline="0" dirty="0">
                <a:ln>
                  <a:noFill/>
                </a:ln>
                <a:solidFill>
                  <a:schemeClr val="tx1"/>
                </a:solidFill>
                <a:effectLst/>
                <a:latin typeface="Arial" panose="020B0604020202020204" pitchFamily="34" charset="0"/>
              </a:rPr>
              <a:t> System)</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a:ln>
                  <a:noFill/>
                </a:ln>
                <a:solidFill>
                  <a:schemeClr val="tx1"/>
                </a:solidFill>
                <a:effectLst/>
                <a:latin typeface="Arial" panose="020B0604020202020204" pitchFamily="34" charset="0"/>
              </a:rPr>
              <a:t> et </a:t>
            </a:r>
            <a:r>
              <a:rPr kumimoji="0" lang="fr-FR" altLang="fr-FR" sz="2400" b="1" i="0" u="none" strike="noStrike" cap="none" normalizeH="0" baseline="0" dirty="0">
                <a:ln>
                  <a:noFill/>
                </a:ln>
                <a:solidFill>
                  <a:schemeClr val="tx1"/>
                </a:solidFill>
                <a:effectLst/>
                <a:latin typeface="Arial" panose="020B0604020202020204" pitchFamily="34" charset="0"/>
              </a:rPr>
              <a:t>IPS (Intrusion Prevention System)</a:t>
            </a:r>
            <a:r>
              <a:rPr kumimoji="0" lang="fr-FR" altLang="fr-FR" sz="2400" b="0" i="0" u="none" strike="noStrike" cap="none" normalizeH="0" baseline="0" dirty="0">
                <a:ln>
                  <a:noFill/>
                </a:ln>
                <a:solidFill>
                  <a:schemeClr val="tx1"/>
                </a:solidFill>
                <a:effectLst/>
                <a:latin typeface="Arial" panose="020B0604020202020204" pitchFamily="34" charset="0"/>
              </a:rPr>
              <a:t> jouent un rôle crucial dans la cybersécurité en surveillant, détectant et, dans le cas de l'IPS, en intervenant activement pour protéger les réseaux et les systèmes contre les attaques. L’</a:t>
            </a:r>
            <a:r>
              <a:rPr kumimoji="0" lang="fr-FR" altLang="fr-FR" sz="2400" b="1" i="0" u="none" strike="noStrike" cap="none" normalizeH="0" baseline="0" dirty="0">
                <a:ln>
                  <a:noFill/>
                </a:ln>
                <a:solidFill>
                  <a:schemeClr val="tx1"/>
                </a:solidFill>
                <a:effectLst/>
                <a:latin typeface="Arial" panose="020B0604020202020204" pitchFamily="34" charset="0"/>
              </a:rPr>
              <a:t>IDS</a:t>
            </a:r>
            <a:r>
              <a:rPr kumimoji="0" lang="fr-FR" altLang="fr-FR" sz="2400" b="0" i="0" u="none" strike="noStrike" cap="none" normalizeH="0" baseline="0" dirty="0">
                <a:ln>
                  <a:noFill/>
                </a:ln>
                <a:solidFill>
                  <a:schemeClr val="tx1"/>
                </a:solidFill>
                <a:effectLst/>
                <a:latin typeface="Arial" panose="020B0604020202020204" pitchFamily="34" charset="0"/>
              </a:rPr>
              <a:t> se limite à alerter en cas de menace, tandis que l’</a:t>
            </a:r>
            <a:r>
              <a:rPr kumimoji="0" lang="fr-FR" altLang="fr-FR" sz="2400" b="1" i="0" u="none" strike="noStrike" cap="none" normalizeH="0" baseline="0" dirty="0">
                <a:ln>
                  <a:noFill/>
                </a:ln>
                <a:solidFill>
                  <a:schemeClr val="tx1"/>
                </a:solidFill>
                <a:effectLst/>
                <a:latin typeface="Arial" panose="020B0604020202020204" pitchFamily="34" charset="0"/>
              </a:rPr>
              <a:t>IPS</a:t>
            </a:r>
            <a:r>
              <a:rPr kumimoji="0" lang="fr-FR" altLang="fr-FR" sz="2400" b="0" i="0" u="none" strike="noStrike" cap="none" normalizeH="0" baseline="0" dirty="0">
                <a:ln>
                  <a:noFill/>
                </a:ln>
                <a:solidFill>
                  <a:schemeClr val="tx1"/>
                </a:solidFill>
                <a:effectLst/>
                <a:latin typeface="Arial" panose="020B0604020202020204" pitchFamily="34" charset="0"/>
              </a:rPr>
              <a:t> va plus loin en bloquant les attaques en temps réel.</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a:ln>
                  <a:noFill/>
                </a:ln>
                <a:solidFill>
                  <a:schemeClr val="tx1"/>
                </a:solidFill>
                <a:effectLst/>
                <a:latin typeface="Arial" panose="020B0604020202020204" pitchFamily="34" charset="0"/>
              </a:rPr>
              <a:t>Pour une protection optimale, il est souvent recommandé d'utiliser ces systèmes de manière complémentaire, afin de détecter les menaces et de prendre les mesures appropriées pour les contrer, tout en minimisant les risques de sécurité. Leur mise en œuvre fait partie d’une stratégie globale de défense en profondeur pour garantir la sécurité des infrastructures informatiques.</a:t>
            </a:r>
          </a:p>
        </p:txBody>
      </p:sp>
    </p:spTree>
    <p:extLst>
      <p:ext uri="{BB962C8B-B14F-4D97-AF65-F5344CB8AC3E}">
        <p14:creationId xmlns:p14="http://schemas.microsoft.com/office/powerpoint/2010/main" val="313073594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1595</Words>
  <Application>Microsoft Office PowerPoint</Application>
  <PresentationFormat>Grand écran</PresentationFormat>
  <Paragraphs>75</Paragraphs>
  <Slides>25</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25</vt:i4>
      </vt:variant>
    </vt:vector>
  </HeadingPairs>
  <TitlesOfParts>
    <vt:vector size="32" baseType="lpstr">
      <vt:lpstr>Arial</vt:lpstr>
      <vt:lpstr>Arial Unicode MS</vt:lpstr>
      <vt:lpstr>Calibri</vt:lpstr>
      <vt:lpstr>Calibri Light</vt:lpstr>
      <vt:lpstr>Times New Roman</vt:lpstr>
      <vt:lpstr>Wingdings</vt:lpstr>
      <vt:lpstr>Thème Office</vt:lpstr>
      <vt:lpstr>  Système de Détection d'Intrusion (IDS) </vt:lpstr>
      <vt:lpstr>  Introduction :</vt:lpstr>
      <vt:lpstr>IDS (Intrusion Detection System) :</vt:lpstr>
      <vt:lpstr>IPS (Intrusion Prevention System) :</vt:lpstr>
      <vt:lpstr>  Fonctionnalités principales </vt:lpstr>
      <vt:lpstr>Fonctionnalités principales:</vt:lpstr>
      <vt:lpstr>  Architecture technique</vt:lpstr>
      <vt:lpstr>Contenu de dossier de Project :</vt:lpstr>
      <vt:lpstr>Interface de detection (index.html):</vt:lpstr>
      <vt:lpstr>Présentation PowerPoint</vt:lpstr>
      <vt:lpstr>Script JvaScript</vt:lpstr>
      <vt:lpstr>Présentation PowerPoint</vt:lpstr>
      <vt:lpstr>Code port_scanner.py</vt:lpstr>
      <vt:lpstr>Présentation PowerPoint</vt:lpstr>
      <vt:lpstr>Le code flood_detector.py</vt:lpstr>
      <vt:lpstr>Présentation PowerPoint</vt:lpstr>
      <vt:lpstr>Le code bruteforce.py</vt:lpstr>
      <vt:lpstr>Présentation PowerPoint</vt:lpstr>
      <vt:lpstr>Le code main.py</vt:lpstr>
      <vt:lpstr>Présentation PowerPoint</vt:lpstr>
      <vt:lpstr>Présentation PowerPoint</vt:lpstr>
      <vt:lpstr>Présentation PowerPoint</vt:lpstr>
      <vt:lpstr>Présentation PowerPoint</vt:lpstr>
      <vt:lpstr>Présentation PowerPoint</vt:lpstr>
      <vt:lpstr>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Chater Ahmed</dc:creator>
  <cp:lastModifiedBy>Chater Ahmed</cp:lastModifiedBy>
  <cp:revision>1</cp:revision>
  <dcterms:created xsi:type="dcterms:W3CDTF">2025-01-05T18:40:00Z</dcterms:created>
  <dcterms:modified xsi:type="dcterms:W3CDTF">2025-01-05T18:53:06Z</dcterms:modified>
</cp:coreProperties>
</file>